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349" r:id="rId3"/>
    <p:sldId id="350" r:id="rId4"/>
    <p:sldId id="335" r:id="rId5"/>
    <p:sldId id="336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409" autoAdjust="0"/>
    <p:restoredTop sz="94629" autoAdjust="0"/>
  </p:normalViewPr>
  <p:slideViewPr>
    <p:cSldViewPr showGuides="1">
      <p:cViewPr varScale="1">
        <p:scale>
          <a:sx n="94" d="100"/>
          <a:sy n="94" d="100"/>
        </p:scale>
        <p:origin x="208" y="4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E3BE3-C1BF-5642-B48A-9504A95B65E0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505359-CADE-274B-9D5A-A636DC3E0F2C}">
      <dgm:prSet phldrT="[Text]"/>
      <dgm:spPr/>
      <dgm:t>
        <a:bodyPr/>
        <a:lstStyle/>
        <a:p>
          <a:pPr rtl="0"/>
          <a:r>
            <a:rPr lang="en-US" dirty="0" err="1">
              <a:latin typeface="Kaiti SC" panose="02010600040101010101" pitchFamily="2" charset="-122"/>
              <a:ea typeface="Kaiti SC" panose="02010600040101010101" pitchFamily="2" charset="-122"/>
            </a:rPr>
            <a:t>與基督聯合</a:t>
          </a:r>
          <a:endParaRPr lang="en-US" dirty="0">
            <a:latin typeface="Kaiti SC" panose="02010600040101010101" pitchFamily="2" charset="-122"/>
            <a:ea typeface="Kaiti SC" panose="02010600040101010101" pitchFamily="2" charset="-122"/>
          </a:endParaRPr>
        </a:p>
      </dgm:t>
    </dgm:pt>
    <dgm:pt modelId="{FA56CBF9-6B1A-A349-B4F0-A025AB9ACCBE}" type="parTrans" cxnId="{81CD0A51-28CF-1D44-835B-78FF09684599}">
      <dgm:prSet/>
      <dgm:spPr/>
      <dgm:t>
        <a:bodyPr/>
        <a:lstStyle/>
        <a:p>
          <a:endParaRPr lang="en-US"/>
        </a:p>
      </dgm:t>
    </dgm:pt>
    <dgm:pt modelId="{C3E225F2-B72B-7246-AFCB-C1CE537FF091}" type="sibTrans" cxnId="{81CD0A51-28CF-1D44-835B-78FF09684599}">
      <dgm:prSet/>
      <dgm:spPr/>
      <dgm:t>
        <a:bodyPr/>
        <a:lstStyle/>
        <a:p>
          <a:endParaRPr lang="en-US"/>
        </a:p>
      </dgm:t>
    </dgm:pt>
    <dgm:pt modelId="{A00A258E-3E39-2E46-B46E-DE8BA0894D70}">
      <dgm:prSet phldrT="[Text]"/>
      <dgm:spPr/>
      <dgm:t>
        <a:bodyPr/>
        <a:lstStyle/>
        <a:p>
          <a:r>
            <a:rPr lang="en-US" dirty="0" err="1">
              <a:latin typeface="Kaiti SC" panose="02010600040101010101" pitchFamily="2" charset="-122"/>
              <a:ea typeface="Kaiti SC" panose="02010600040101010101" pitchFamily="2" charset="-122"/>
            </a:rPr>
            <a:t>稱義</a:t>
          </a:r>
          <a:endParaRPr lang="en-US" dirty="0">
            <a:latin typeface="Kaiti SC" panose="02010600040101010101" pitchFamily="2" charset="-122"/>
            <a:ea typeface="Kaiti SC" panose="02010600040101010101" pitchFamily="2" charset="-122"/>
          </a:endParaRPr>
        </a:p>
      </dgm:t>
    </dgm:pt>
    <dgm:pt modelId="{3C91A903-6B52-D844-B327-8EB98FB9AB91}" type="parTrans" cxnId="{34FBE94B-0664-FD42-AF50-545501BA2AE1}">
      <dgm:prSet/>
      <dgm:spPr/>
      <dgm:t>
        <a:bodyPr/>
        <a:lstStyle/>
        <a:p>
          <a:endParaRPr lang="en-US"/>
        </a:p>
      </dgm:t>
    </dgm:pt>
    <dgm:pt modelId="{481A3072-9DDD-9E4F-B821-5219D25B49E7}" type="sibTrans" cxnId="{34FBE94B-0664-FD42-AF50-545501BA2AE1}">
      <dgm:prSet/>
      <dgm:spPr/>
      <dgm:t>
        <a:bodyPr/>
        <a:lstStyle/>
        <a:p>
          <a:endParaRPr lang="en-US"/>
        </a:p>
      </dgm:t>
    </dgm:pt>
    <dgm:pt modelId="{C9AC1F3E-234E-D04E-9F53-34C766BC3097}">
      <dgm:prSet phldrT="[Text]"/>
      <dgm:spPr/>
      <dgm:t>
        <a:bodyPr/>
        <a:lstStyle/>
        <a:p>
          <a:pPr rtl="0"/>
          <a:r>
            <a:rPr lang="en-US" dirty="0" err="1">
              <a:latin typeface="Kaiti SC" panose="02010600040101010101" pitchFamily="2" charset="-122"/>
              <a:ea typeface="Kaiti SC" panose="02010600040101010101" pitchFamily="2" charset="-122"/>
            </a:rPr>
            <a:t>成聖</a:t>
          </a:r>
          <a:endParaRPr lang="en-US" dirty="0">
            <a:latin typeface="Kaiti SC" panose="02010600040101010101" pitchFamily="2" charset="-122"/>
            <a:ea typeface="Kaiti SC" panose="02010600040101010101" pitchFamily="2" charset="-122"/>
          </a:endParaRPr>
        </a:p>
      </dgm:t>
    </dgm:pt>
    <dgm:pt modelId="{0EE14A05-7728-2743-9424-681CB12FD543}" type="parTrans" cxnId="{A3CCF485-E02F-AE4A-B74A-79D1B21BF97B}">
      <dgm:prSet/>
      <dgm:spPr/>
      <dgm:t>
        <a:bodyPr/>
        <a:lstStyle/>
        <a:p>
          <a:endParaRPr lang="en-US"/>
        </a:p>
      </dgm:t>
    </dgm:pt>
    <dgm:pt modelId="{2108C20D-CF3B-C745-A52E-115B0953B8B2}" type="sibTrans" cxnId="{A3CCF485-E02F-AE4A-B74A-79D1B21BF97B}">
      <dgm:prSet/>
      <dgm:spPr/>
      <dgm:t>
        <a:bodyPr/>
        <a:lstStyle/>
        <a:p>
          <a:endParaRPr lang="en-US"/>
        </a:p>
      </dgm:t>
    </dgm:pt>
    <dgm:pt modelId="{2336899E-B884-0648-9298-5EAFA3F1DD50}" type="pres">
      <dgm:prSet presAssocID="{104E3BE3-C1BF-5642-B48A-9504A95B65E0}" presName="composite" presStyleCnt="0">
        <dgm:presLayoutVars>
          <dgm:chMax val="1"/>
          <dgm:dir/>
          <dgm:resizeHandles val="exact"/>
        </dgm:presLayoutVars>
      </dgm:prSet>
      <dgm:spPr/>
    </dgm:pt>
    <dgm:pt modelId="{343F2DF2-3AA0-9E49-9B28-0645BC8C2C48}" type="pres">
      <dgm:prSet presAssocID="{104E3BE3-C1BF-5642-B48A-9504A95B65E0}" presName="radial" presStyleCnt="0">
        <dgm:presLayoutVars>
          <dgm:animLvl val="ctr"/>
        </dgm:presLayoutVars>
      </dgm:prSet>
      <dgm:spPr/>
    </dgm:pt>
    <dgm:pt modelId="{E0D0C2DD-8211-C345-9463-0C7DB6D62117}" type="pres">
      <dgm:prSet presAssocID="{5D505359-CADE-274B-9D5A-A636DC3E0F2C}" presName="centerShape" presStyleLbl="vennNode1" presStyleIdx="0" presStyleCnt="3"/>
      <dgm:spPr/>
    </dgm:pt>
    <dgm:pt modelId="{19BEDFEC-B791-4745-8546-D892E4216110}" type="pres">
      <dgm:prSet presAssocID="{A00A258E-3E39-2E46-B46E-DE8BA0894D70}" presName="node" presStyleLbl="vennNode1" presStyleIdx="1" presStyleCnt="3" custRadScaleRad="100684" custRadScaleInc="-49410">
        <dgm:presLayoutVars>
          <dgm:bulletEnabled val="1"/>
        </dgm:presLayoutVars>
      </dgm:prSet>
      <dgm:spPr/>
    </dgm:pt>
    <dgm:pt modelId="{5476C4AD-5EA1-9A43-AE77-10F89744F4DE}" type="pres">
      <dgm:prSet presAssocID="{C9AC1F3E-234E-D04E-9F53-34C766BC3097}" presName="node" presStyleLbl="vennNode1" presStyleIdx="2" presStyleCnt="3" custRadScaleRad="100692" custRadScaleInc="-50000">
        <dgm:presLayoutVars>
          <dgm:bulletEnabled val="1"/>
        </dgm:presLayoutVars>
      </dgm:prSet>
      <dgm:spPr/>
    </dgm:pt>
  </dgm:ptLst>
  <dgm:cxnLst>
    <dgm:cxn modelId="{205C8105-6AD4-D846-A82D-5F39BFDC39E4}" type="presOf" srcId="{C9AC1F3E-234E-D04E-9F53-34C766BC3097}" destId="{5476C4AD-5EA1-9A43-AE77-10F89744F4DE}" srcOrd="0" destOrd="0" presId="urn:microsoft.com/office/officeart/2005/8/layout/radial3"/>
    <dgm:cxn modelId="{34FBE94B-0664-FD42-AF50-545501BA2AE1}" srcId="{5D505359-CADE-274B-9D5A-A636DC3E0F2C}" destId="{A00A258E-3E39-2E46-B46E-DE8BA0894D70}" srcOrd="0" destOrd="0" parTransId="{3C91A903-6B52-D844-B327-8EB98FB9AB91}" sibTransId="{481A3072-9DDD-9E4F-B821-5219D25B49E7}"/>
    <dgm:cxn modelId="{81CD0A51-28CF-1D44-835B-78FF09684599}" srcId="{104E3BE3-C1BF-5642-B48A-9504A95B65E0}" destId="{5D505359-CADE-274B-9D5A-A636DC3E0F2C}" srcOrd="0" destOrd="0" parTransId="{FA56CBF9-6B1A-A349-B4F0-A025AB9ACCBE}" sibTransId="{C3E225F2-B72B-7246-AFCB-C1CE537FF091}"/>
    <dgm:cxn modelId="{A3CCF485-E02F-AE4A-B74A-79D1B21BF97B}" srcId="{5D505359-CADE-274B-9D5A-A636DC3E0F2C}" destId="{C9AC1F3E-234E-D04E-9F53-34C766BC3097}" srcOrd="1" destOrd="0" parTransId="{0EE14A05-7728-2743-9424-681CB12FD543}" sibTransId="{2108C20D-CF3B-C745-A52E-115B0953B8B2}"/>
    <dgm:cxn modelId="{014DB6B8-34F8-DB4B-8DA4-9A347D10C01D}" type="presOf" srcId="{104E3BE3-C1BF-5642-B48A-9504A95B65E0}" destId="{2336899E-B884-0648-9298-5EAFA3F1DD50}" srcOrd="0" destOrd="0" presId="urn:microsoft.com/office/officeart/2005/8/layout/radial3"/>
    <dgm:cxn modelId="{18DABBC9-7602-BB4A-9D72-344A5A952320}" type="presOf" srcId="{A00A258E-3E39-2E46-B46E-DE8BA0894D70}" destId="{19BEDFEC-B791-4745-8546-D892E4216110}" srcOrd="0" destOrd="0" presId="urn:microsoft.com/office/officeart/2005/8/layout/radial3"/>
    <dgm:cxn modelId="{172B61E4-06F5-8E43-A3E5-9217DC381D29}" type="presOf" srcId="{5D505359-CADE-274B-9D5A-A636DC3E0F2C}" destId="{E0D0C2DD-8211-C345-9463-0C7DB6D62117}" srcOrd="0" destOrd="0" presId="urn:microsoft.com/office/officeart/2005/8/layout/radial3"/>
    <dgm:cxn modelId="{7BE445DE-BB26-E542-B39D-DB42B219F391}" type="presParOf" srcId="{2336899E-B884-0648-9298-5EAFA3F1DD50}" destId="{343F2DF2-3AA0-9E49-9B28-0645BC8C2C48}" srcOrd="0" destOrd="0" presId="urn:microsoft.com/office/officeart/2005/8/layout/radial3"/>
    <dgm:cxn modelId="{51DA98A0-7EC8-874F-BAFB-FD91664DFEA1}" type="presParOf" srcId="{343F2DF2-3AA0-9E49-9B28-0645BC8C2C48}" destId="{E0D0C2DD-8211-C345-9463-0C7DB6D62117}" srcOrd="0" destOrd="0" presId="urn:microsoft.com/office/officeart/2005/8/layout/radial3"/>
    <dgm:cxn modelId="{384A34A6-AFBD-4C4F-B08F-A891921670A3}" type="presParOf" srcId="{343F2DF2-3AA0-9E49-9B28-0645BC8C2C48}" destId="{19BEDFEC-B791-4745-8546-D892E4216110}" srcOrd="1" destOrd="0" presId="urn:microsoft.com/office/officeart/2005/8/layout/radial3"/>
    <dgm:cxn modelId="{2F1BBE0D-6952-954B-979F-6966A49A688F}" type="presParOf" srcId="{343F2DF2-3AA0-9E49-9B28-0645BC8C2C48}" destId="{5476C4AD-5EA1-9A43-AE77-10F89744F4DE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0C2DD-8211-C345-9463-0C7DB6D62117}">
      <dsp:nvSpPr>
        <dsp:cNvPr id="0" name=""/>
        <dsp:cNvSpPr/>
      </dsp:nvSpPr>
      <dsp:spPr>
        <a:xfrm>
          <a:off x="2560499" y="1206185"/>
          <a:ext cx="3004884" cy="300488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 err="1">
              <a:latin typeface="Kaiti SC" panose="02010600040101010101" pitchFamily="2" charset="-122"/>
              <a:ea typeface="Kaiti SC" panose="02010600040101010101" pitchFamily="2" charset="-122"/>
            </a:rPr>
            <a:t>與基督聯合</a:t>
          </a:r>
          <a:endParaRPr lang="en-US" sz="4700" kern="1200" dirty="0">
            <a:latin typeface="Kaiti SC" panose="02010600040101010101" pitchFamily="2" charset="-122"/>
            <a:ea typeface="Kaiti SC" panose="02010600040101010101" pitchFamily="2" charset="-122"/>
          </a:endParaRPr>
        </a:p>
      </dsp:txBody>
      <dsp:txXfrm>
        <a:off x="3000554" y="1646240"/>
        <a:ext cx="2124774" cy="2124774"/>
      </dsp:txXfrm>
    </dsp:sp>
    <dsp:sp modelId="{19BEDFEC-B791-4745-8546-D892E4216110}">
      <dsp:nvSpPr>
        <dsp:cNvPr id="0" name=""/>
        <dsp:cNvSpPr/>
      </dsp:nvSpPr>
      <dsp:spPr>
        <a:xfrm>
          <a:off x="1341803" y="1920889"/>
          <a:ext cx="1502442" cy="15024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Kaiti SC" panose="02010600040101010101" pitchFamily="2" charset="-122"/>
              <a:ea typeface="Kaiti SC" panose="02010600040101010101" pitchFamily="2" charset="-122"/>
            </a:rPr>
            <a:t>稱義</a:t>
          </a:r>
          <a:endParaRPr lang="en-US" sz="3800" kern="1200" dirty="0">
            <a:latin typeface="Kaiti SC" panose="02010600040101010101" pitchFamily="2" charset="-122"/>
            <a:ea typeface="Kaiti SC" panose="02010600040101010101" pitchFamily="2" charset="-122"/>
          </a:endParaRPr>
        </a:p>
      </dsp:txBody>
      <dsp:txXfrm>
        <a:off x="1561831" y="2140917"/>
        <a:ext cx="1062386" cy="1062386"/>
      </dsp:txXfrm>
    </dsp:sp>
    <dsp:sp modelId="{5476C4AD-5EA1-9A43-AE77-10F89744F4DE}">
      <dsp:nvSpPr>
        <dsp:cNvPr id="0" name=""/>
        <dsp:cNvSpPr/>
      </dsp:nvSpPr>
      <dsp:spPr>
        <a:xfrm>
          <a:off x="5282132" y="1957406"/>
          <a:ext cx="1502442" cy="15024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Kaiti SC" panose="02010600040101010101" pitchFamily="2" charset="-122"/>
              <a:ea typeface="Kaiti SC" panose="02010600040101010101" pitchFamily="2" charset="-122"/>
            </a:rPr>
            <a:t>成聖</a:t>
          </a:r>
          <a:endParaRPr lang="en-US" sz="3800" kern="1200" dirty="0">
            <a:latin typeface="Kaiti SC" panose="02010600040101010101" pitchFamily="2" charset="-122"/>
            <a:ea typeface="Kaiti SC" panose="02010600040101010101" pitchFamily="2" charset="-122"/>
          </a:endParaRPr>
        </a:p>
      </dsp:txBody>
      <dsp:txXfrm>
        <a:off x="5502160" y="2177434"/>
        <a:ext cx="1062386" cy="1062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10/30/25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10/30/25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10/30/25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10/30/25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10/30/25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10/30/25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10/30/25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10/30/25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10/30/25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10/30/25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10/30/25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10/30/25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10/30/25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Baoli SC" panose="02010600040101010101" pitchFamily="2" charset="-122"/>
                <a:ea typeface="Baoli SC" panose="02010600040101010101" pitchFamily="2" charset="-122"/>
              </a:rPr>
              <a:t>稱義與成聖</a:t>
            </a:r>
            <a:br>
              <a:rPr lang="en-US" dirty="0">
                <a:latin typeface="Baoli SC" panose="02010600040101010101" pitchFamily="2" charset="-122"/>
                <a:ea typeface="Baoli SC" panose="02010600040101010101" pitchFamily="2" charset="-122"/>
              </a:rPr>
            </a:br>
            <a:endParaRPr lang="en-US" dirty="0"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2025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 秋季主日學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				</a:t>
            </a:r>
          </a:p>
          <a:p>
            <a:endParaRPr 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JW</a:t>
            </a:r>
            <a:endParaRPr lang="it-IT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D00F0-0B5B-273F-9599-90DAF1FCD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83C94B4-E064-B8DB-D7C1-A85CF55D2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94" y="152400"/>
            <a:ext cx="10864518" cy="137160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Baoli SC" panose="02010600040101010101" pitchFamily="2" charset="-122"/>
                <a:ea typeface="Baoli SC" panose="02010600040101010101" pitchFamily="2" charset="-122"/>
              </a:rPr>
              <a:t>第一部分：稱義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52BD4F2-6C26-719C-105B-3D17F99BA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94" y="1524000"/>
            <a:ext cx="11049000" cy="45720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Kaiti SC" panose="02010600040101010101" pitchFamily="2" charset="-122"/>
                <a:ea typeface="Kaiti SC" panose="02010600040101010101" pitchFamily="2" charset="-122"/>
              </a:rPr>
              <a:t>4</a:t>
            </a:r>
            <a:r>
              <a:rPr lang="zh-TW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）因信稱義</a:t>
            </a: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DFD689-B335-57A1-DEE3-3204B2E265E1}"/>
              </a:ext>
            </a:extLst>
          </p:cNvPr>
          <p:cNvSpPr/>
          <p:nvPr/>
        </p:nvSpPr>
        <p:spPr>
          <a:xfrm>
            <a:off x="912812" y="2133600"/>
            <a:ext cx="4953000" cy="47244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歸算的義</a:t>
            </a:r>
            <a:r>
              <a:rPr lang="zh-TW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：</a:t>
            </a: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惟有不作工的、只信稱罪人為義的　神、他的信就算為義。正如大衛稱那在行為以外、蒙　神算為義的人是有福的。他說、</a:t>
            </a:r>
            <a:r>
              <a:rPr lang="en-US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『</a:t>
            </a:r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得赦免其過、遮蓋其罪的、這人是有福的。主不算為有罪的、這人是有福的。</a:t>
            </a:r>
            <a:r>
              <a:rPr lang="en-US" altLang="zh-CN" sz="2400" dirty="0">
                <a:latin typeface="Kaiti SC" panose="02010600040101010101" pitchFamily="2" charset="-122"/>
                <a:ea typeface="Kaiti SC" panose="02010600040101010101" pitchFamily="2" charset="-122"/>
              </a:rPr>
              <a:t>』</a:t>
            </a:r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如此看來、這福是單加給那受割禮的人麼．不也是加給那未受割禮的人麼．因我們所說、亞伯拉罕的信、就算為他的義。</a:t>
            </a:r>
            <a:r>
              <a:rPr lang="zh-TW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（羅</a:t>
            </a:r>
            <a:r>
              <a:rPr lang="en-US" altLang="zh-TW" sz="2400" dirty="0">
                <a:latin typeface="Kaiti SC" panose="02010600040101010101" pitchFamily="2" charset="-122"/>
                <a:ea typeface="Kaiti SC" panose="02010600040101010101" pitchFamily="2" charset="-122"/>
              </a:rPr>
              <a:t>4:5-9</a:t>
            </a:r>
            <a:r>
              <a:rPr lang="zh-TW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endParaRPr lang="en-US" altLang="zh-TW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76D1E9-97DE-23B4-D96B-6DA4E445037B}"/>
              </a:ext>
            </a:extLst>
          </p:cNvPr>
          <p:cNvSpPr/>
          <p:nvPr/>
        </p:nvSpPr>
        <p:spPr>
          <a:xfrm>
            <a:off x="6659894" y="2113128"/>
            <a:ext cx="4953000" cy="47244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與神和好</a:t>
            </a:r>
            <a:r>
              <a:rPr lang="zh-TW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：</a:t>
            </a: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en-US" altLang="zh-TW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我們既因信稱義、就藉著我們的主耶穌基督、得與　神相和。我們又藉著他、因信得進入現在所站的這恩典中、並且歡歡喜喜盼望　神的榮耀。</a:t>
            </a:r>
            <a:r>
              <a:rPr lang="zh-TW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。。。</a:t>
            </a:r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現在我們既靠著他的血稱義、就更要藉著他免去　神的忿怒。因為我們作仇敵的時候、且藉著　神兒子的死、得與　神和好、既已和好、就更要因他的生得救了。</a:t>
            </a:r>
            <a:r>
              <a:rPr lang="zh-TW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（羅</a:t>
            </a:r>
            <a:r>
              <a:rPr lang="en-US" altLang="zh-TW" sz="2400" dirty="0">
                <a:latin typeface="Kaiti SC" panose="02010600040101010101" pitchFamily="2" charset="-122"/>
                <a:ea typeface="Kaiti SC" panose="02010600040101010101" pitchFamily="2" charset="-122"/>
              </a:rPr>
              <a:t>5:1-2</a:t>
            </a:r>
            <a:r>
              <a:rPr lang="zh-TW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lang="en-US" altLang="zh-TW" sz="2400" dirty="0">
                <a:latin typeface="Kaiti SC" panose="02010600040101010101" pitchFamily="2" charset="-122"/>
                <a:ea typeface="Kaiti SC" panose="02010600040101010101" pitchFamily="2" charset="-122"/>
              </a:rPr>
              <a:t>9-10</a:t>
            </a:r>
            <a:r>
              <a:rPr lang="zh-TW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94E5F-F486-A19B-4C33-58EAD162D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4464408-307A-5623-D0EA-8E32F709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94" y="152400"/>
            <a:ext cx="10864518" cy="137160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Baoli SC" panose="02010600040101010101" pitchFamily="2" charset="-122"/>
                <a:ea typeface="Baoli SC" panose="02010600040101010101" pitchFamily="2" charset="-122"/>
              </a:rPr>
              <a:t>第二部分：成聖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9905D0B-5869-4E3A-0EE4-4822903F1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904999"/>
            <a:ext cx="11049000" cy="45720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Kaiti SC" panose="02010600040101010101" pitchFamily="2" charset="-122"/>
                <a:ea typeface="Kaiti SC" panose="02010600040101010101" pitchFamily="2" charset="-122"/>
              </a:rPr>
              <a:t>1</a:t>
            </a:r>
            <a:r>
              <a:rPr lang="zh-TW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）神的聖潔</a:t>
            </a: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耶和華阿、眾神之中誰能像你、誰能像你至聖至榮、可頌可畏、施行奇事。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（出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15:11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endParaRPr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神阿、你從聖所顯為可畏．以色列的　神、是那將力量權能賜給他百姓的。　神是應當稱頌的。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（詩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68:35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endParaRPr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。。。。</a:t>
            </a:r>
            <a:endParaRPr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F1F18F0-A74C-A44B-6ACA-A3E59C748512}"/>
              </a:ext>
            </a:extLst>
          </p:cNvPr>
          <p:cNvSpPr/>
          <p:nvPr/>
        </p:nvSpPr>
        <p:spPr>
          <a:xfrm>
            <a:off x="684212" y="5562600"/>
            <a:ext cx="2057400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神的超越</a:t>
            </a:r>
            <a:endParaRPr lang="en-US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868CB72-17AF-D061-B1A1-6E944D1D7135}"/>
              </a:ext>
            </a:extLst>
          </p:cNvPr>
          <p:cNvSpPr/>
          <p:nvPr/>
        </p:nvSpPr>
        <p:spPr>
          <a:xfrm>
            <a:off x="3198812" y="5562600"/>
            <a:ext cx="2057400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道德完全</a:t>
            </a:r>
            <a:endParaRPr lang="en-US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D6D54A-3F09-9C91-4019-22D0B23C6436}"/>
              </a:ext>
            </a:extLst>
          </p:cNvPr>
          <p:cNvSpPr/>
          <p:nvPr/>
        </p:nvSpPr>
        <p:spPr>
          <a:xfrm>
            <a:off x="5686803" y="5559188"/>
            <a:ext cx="2057400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Kaiti SC" panose="02010600040101010101" pitchFamily="2" charset="-122"/>
                <a:ea typeface="Kaiti SC" panose="02010600040101010101" pitchFamily="2" charset="-122"/>
              </a:rPr>
              <a:t>純淨無瑕</a:t>
            </a:r>
            <a:endParaRPr lang="en-US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212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7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49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10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09DC6-FB04-8CA9-A3A2-AC0AC1A41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405825A-0BDD-1A75-1A74-D4DFC80D6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94" y="152400"/>
            <a:ext cx="10864518" cy="137160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Baoli SC" panose="02010600040101010101" pitchFamily="2" charset="-122"/>
                <a:ea typeface="Baoli SC" panose="02010600040101010101" pitchFamily="2" charset="-122"/>
              </a:rPr>
              <a:t>第二部分：成聖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EEB4A33-728B-945D-34DF-F0DC40EE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904999"/>
            <a:ext cx="11049000" cy="45720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Kaiti SC" panose="02010600040101010101" pitchFamily="2" charset="-122"/>
                <a:ea typeface="Kaiti SC" panose="02010600040101010101" pitchFamily="2" charset="-122"/>
              </a:rPr>
              <a:t>2</a:t>
            </a:r>
            <a:r>
              <a:rPr lang="zh-TW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）我們的聖潔</a:t>
            </a: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15E5404-833A-2E31-CA61-531118DD36B4}"/>
              </a:ext>
            </a:extLst>
          </p:cNvPr>
          <p:cNvSpPr/>
          <p:nvPr/>
        </p:nvSpPr>
        <p:spPr>
          <a:xfrm>
            <a:off x="989011" y="2593074"/>
            <a:ext cx="2819401" cy="411252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向神而活</a:t>
            </a:r>
            <a:r>
              <a:rPr lang="zh-TW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：</a:t>
            </a: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en-US" altLang="zh-CN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這樣、你們向罪也當看自己是死的．向　神在基督耶穌裡、卻當看自己是活的。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（羅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6:11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endParaRPr 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7754443-E6F4-85C6-7A34-EA8B012502F7}"/>
              </a:ext>
            </a:extLst>
          </p:cNvPr>
          <p:cNvSpPr/>
          <p:nvPr/>
        </p:nvSpPr>
        <p:spPr>
          <a:xfrm>
            <a:off x="4570412" y="2667001"/>
            <a:ext cx="2667000" cy="403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恢復形象：</a:t>
            </a: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en-US" altLang="zh-CN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又要將你們的心志改換一新．並且穿上新人．這新人是照著　神的形像造的、有真理的仁義、和聖潔。</a:t>
            </a:r>
            <a:r>
              <a:rPr lang="zh-TW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（弗</a:t>
            </a:r>
            <a:r>
              <a:rPr lang="en-US" altLang="zh-TW" sz="2400" dirty="0">
                <a:latin typeface="Kaiti SC" panose="02010600040101010101" pitchFamily="2" charset="-122"/>
                <a:ea typeface="Kaiti SC" panose="02010600040101010101" pitchFamily="2" charset="-122"/>
              </a:rPr>
              <a:t>4:23-24</a:t>
            </a:r>
            <a:r>
              <a:rPr lang="zh-TW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endParaRPr 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1F0E61E-8389-4A01-F401-35310BA209D5}"/>
              </a:ext>
            </a:extLst>
          </p:cNvPr>
          <p:cNvSpPr/>
          <p:nvPr/>
        </p:nvSpPr>
        <p:spPr>
          <a:xfrm>
            <a:off x="8357216" y="2648804"/>
            <a:ext cx="2819401" cy="4038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歸神為聖</a:t>
            </a:r>
            <a:r>
              <a:rPr lang="zh-TW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：</a:t>
            </a:r>
            <a:endParaRPr lang="en-US" altLang="zh-CN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endParaRPr lang="en-US" altLang="zh-CN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你們既聽見真理的道、就是那叫你們得救的福音、也信了基督、既然信他、就受了所應許的聖靈為印記．</a:t>
            </a:r>
            <a:r>
              <a:rPr lang="zh-TW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（弗</a:t>
            </a:r>
            <a:r>
              <a:rPr lang="en-US" altLang="zh-TW" sz="2400" dirty="0">
                <a:latin typeface="Kaiti SC" panose="02010600040101010101" pitchFamily="2" charset="-122"/>
                <a:ea typeface="Kaiti SC" panose="02010600040101010101" pitchFamily="2" charset="-122"/>
              </a:rPr>
              <a:t>1:13</a:t>
            </a:r>
            <a:r>
              <a:rPr lang="zh-TW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endParaRPr 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7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1A993-0A60-67E0-9B11-015AA4694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C81DCBC-3127-D3BA-1293-F44410376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94" y="152400"/>
            <a:ext cx="10864518" cy="137160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Baoli SC" panose="02010600040101010101" pitchFamily="2" charset="-122"/>
                <a:ea typeface="Baoli SC" panose="02010600040101010101" pitchFamily="2" charset="-122"/>
              </a:rPr>
              <a:t>第二部分：成聖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F7D610-8DF1-37C7-26E1-5101E4486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904999"/>
            <a:ext cx="11049000" cy="457200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Kaiti SC" panose="02010600040101010101" pitchFamily="2" charset="-122"/>
                <a:ea typeface="Kaiti SC" panose="02010600040101010101" pitchFamily="2" charset="-122"/>
              </a:rPr>
              <a:t>3</a:t>
            </a:r>
            <a:r>
              <a:rPr lang="zh-TW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）成聖的幫助者</a:t>
            </a: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我必用清水灑在你們身上、你們就潔淨了．我要潔淨你們、使你們脫離一切的污穢、棄掉一切的偶像。我也要賜給你們一個新心、將新靈放在你們裡面．又從你們的肉體中除掉石心、賜給你們肉心。我必將我的靈、放在你們裡面、使你們順從我的律例、謹守遵行我的典章。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（結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36:25-27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endParaRPr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然而叫耶穌從死裡復活者的靈、若住在你們心裡、那叫基督耶穌從死裡復活的、也必藉著住在你們心裡的聖靈、使你們必死的身體又活過來。弟兄們、這樣看來、我們並不是欠肉體的債、去順從肉體活著。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（羅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8:11-12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9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70587-3D2F-0C95-1DA9-15161F120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6417715-9BC9-06B9-6B4B-4B82CF97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94" y="152400"/>
            <a:ext cx="10864518" cy="137160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Baoli SC" panose="02010600040101010101" pitchFamily="2" charset="-122"/>
                <a:ea typeface="Baoli SC" panose="02010600040101010101" pitchFamily="2" charset="-122"/>
              </a:rPr>
              <a:t>第三部分：稱義與成聖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C4A886B-3D27-E99B-02C7-FD03645BF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600201"/>
            <a:ext cx="110490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600" dirty="0">
                <a:latin typeface="Kaiti SC" panose="02010600040101010101" pitchFamily="2" charset="-122"/>
                <a:ea typeface="Kaiti SC" panose="02010600040101010101" pitchFamily="2" charset="-122"/>
              </a:rPr>
              <a:t>1</a:t>
            </a:r>
            <a:r>
              <a:rPr lang="zh-TW" altLang="en-US" sz="3600" dirty="0">
                <a:latin typeface="Kaiti SC" panose="02010600040101010101" pitchFamily="2" charset="-122"/>
                <a:ea typeface="Kaiti SC" panose="02010600040101010101" pitchFamily="2" charset="-122"/>
              </a:rPr>
              <a:t>）不同，不可分割，同時發生</a:t>
            </a:r>
            <a:endParaRPr lang="en-US" altLang="zh-TW" sz="36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100" dirty="0">
                <a:latin typeface="Kaiti SC" panose="02010600040101010101" pitchFamily="2" charset="-122"/>
                <a:ea typeface="Kaiti SC" panose="02010600040101010101" pitchFamily="2" charset="-122"/>
              </a:rPr>
              <a:t>上帝的形像不僅包含知識和公義，也包含聖潔</a:t>
            </a:r>
            <a:r>
              <a:rPr lang="en-US" altLang="zh-CN" sz="3100" dirty="0">
                <a:latin typeface="Kaiti SC" panose="02010600040101010101" pitchFamily="2" charset="-122"/>
                <a:ea typeface="Kaiti SC" panose="02010600040101010101" pitchFamily="2" charset="-122"/>
              </a:rPr>
              <a:t>; </a:t>
            </a:r>
            <a:r>
              <a:rPr lang="zh-CN" altLang="en-US" sz="3100" dirty="0">
                <a:latin typeface="Kaiti SC" panose="02010600040101010101" pitchFamily="2" charset="-122"/>
                <a:ea typeface="Kaiti SC" panose="02010600040101010101" pitchFamily="2" charset="-122"/>
              </a:rPr>
              <a:t>因此，人的新造不僅要使他與上帝恢復正確的關係，還要按照上帝聖潔律法的要求，在內在更新他。罪是罪惡</a:t>
            </a:r>
            <a:r>
              <a:rPr lang="en-US" altLang="zh-CN" sz="3100" dirty="0">
                <a:latin typeface="Kaiti SC" panose="02010600040101010101" pitchFamily="2" charset="-122"/>
                <a:ea typeface="Kaiti SC" panose="02010600040101010101" pitchFamily="2" charset="-122"/>
              </a:rPr>
              <a:t>(guilt)</a:t>
            </a:r>
            <a:r>
              <a:rPr lang="zh-CN" altLang="en-US" sz="3100" dirty="0">
                <a:latin typeface="Kaiti SC" panose="02010600040101010101" pitchFamily="2" charset="-122"/>
                <a:ea typeface="Kaiti SC" panose="02010600040101010101" pitchFamily="2" charset="-122"/>
              </a:rPr>
              <a:t>，也是污穢</a:t>
            </a:r>
            <a:r>
              <a:rPr lang="en-US" altLang="zh-CN" sz="3100" dirty="0">
                <a:latin typeface="Kaiti SC" panose="02010600040101010101" pitchFamily="2" charset="-122"/>
                <a:ea typeface="Kaiti SC" panose="02010600040101010101" pitchFamily="2" charset="-122"/>
              </a:rPr>
              <a:t>(pollution)</a:t>
            </a:r>
            <a:r>
              <a:rPr lang="zh-CN" altLang="en-US" sz="3100" dirty="0">
                <a:latin typeface="Kaiti SC" panose="02010600040101010101" pitchFamily="2" charset="-122"/>
                <a:ea typeface="Kaiti SC" panose="02010600040101010101" pitchFamily="2" charset="-122"/>
              </a:rPr>
              <a:t>。稱義使人脫離罪惡，成聖使人脫離罪的污穢。前者改變人的意識</a:t>
            </a:r>
            <a:r>
              <a:rPr lang="en-US" altLang="zh-CN" sz="3100" dirty="0">
                <a:latin typeface="Kaiti SC" panose="02010600040101010101" pitchFamily="2" charset="-122"/>
                <a:ea typeface="Kaiti SC" panose="02010600040101010101" pitchFamily="2" charset="-122"/>
              </a:rPr>
              <a:t>(conscious)</a:t>
            </a:r>
            <a:r>
              <a:rPr lang="zh-CN" altLang="en-US" sz="3100" dirty="0">
                <a:latin typeface="Kaiti SC" panose="02010600040101010101" pitchFamily="2" charset="-122"/>
                <a:ea typeface="Kaiti SC" panose="02010600040101010101" pitchFamily="2" charset="-122"/>
              </a:rPr>
              <a:t>，後者改變人的存在</a:t>
            </a:r>
            <a:r>
              <a:rPr lang="en-US" altLang="zh-CN" sz="3100" dirty="0">
                <a:latin typeface="Kaiti SC" panose="02010600040101010101" pitchFamily="2" charset="-122"/>
                <a:ea typeface="Kaiti SC" panose="02010600040101010101" pitchFamily="2" charset="-122"/>
              </a:rPr>
              <a:t>(being)</a:t>
            </a:r>
            <a:r>
              <a:rPr lang="zh-CN" altLang="en-US" sz="3100" dirty="0">
                <a:latin typeface="Kaiti SC" panose="02010600040101010101" pitchFamily="2" charset="-122"/>
                <a:ea typeface="Kaiti SC" panose="02010600040101010101" pitchFamily="2" charset="-122"/>
              </a:rPr>
              <a:t>。藉著稱義，人得以重新與上帝建立正確的關係；藉著成聖，人得以重獲良善，並能行善。</a:t>
            </a:r>
            <a:r>
              <a:rPr lang="zh-TW" altLang="en-US" sz="3100" dirty="0">
                <a:latin typeface="Kaiti SC" panose="02010600040101010101" pitchFamily="2" charset="-122"/>
                <a:ea typeface="Kaiti SC" panose="02010600040101010101" pitchFamily="2" charset="-122"/>
              </a:rPr>
              <a:t>（巴文克，</a:t>
            </a:r>
            <a:r>
              <a:rPr lang="en-US" altLang="zh-TW" sz="3100" dirty="0">
                <a:latin typeface="Kaiti SC" panose="02010600040101010101" pitchFamily="2" charset="-122"/>
                <a:ea typeface="Kaiti SC" panose="02010600040101010101" pitchFamily="2" charset="-122"/>
              </a:rPr>
              <a:t>《The Wonderful Works of God 》</a:t>
            </a:r>
            <a:r>
              <a:rPr lang="zh-TW" altLang="en-US" sz="3100" dirty="0"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lang="en-US" altLang="zh-TW" sz="3100" dirty="0">
                <a:latin typeface="Kaiti SC" panose="02010600040101010101" pitchFamily="2" charset="-122"/>
                <a:ea typeface="Kaiti SC" panose="02010600040101010101" pitchFamily="2" charset="-122"/>
              </a:rPr>
              <a:t>451</a:t>
            </a:r>
            <a:r>
              <a:rPr lang="zh-TW" altLang="en-US" sz="3100" dirty="0"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endParaRPr lang="en-US" altLang="zh-TW" sz="31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TW" sz="31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100" dirty="0">
                <a:latin typeface="Kaiti SC" panose="02010600040101010101" pitchFamily="2" charset="-122"/>
                <a:ea typeface="Kaiti SC" panose="02010600040101010101" pitchFamily="2" charset="-122"/>
              </a:rPr>
              <a:t>新城要理問題</a:t>
            </a:r>
            <a:r>
              <a:rPr lang="en-US" altLang="zh-CN" sz="3100" dirty="0">
                <a:latin typeface="Kaiti SC" panose="02010600040101010101" pitchFamily="2" charset="-122"/>
                <a:ea typeface="Kaiti SC" panose="02010600040101010101" pitchFamily="2" charset="-122"/>
              </a:rPr>
              <a:t>32 </a:t>
            </a:r>
            <a:r>
              <a:rPr lang="zh-CN" altLang="en-US" sz="3100" dirty="0">
                <a:latin typeface="Kaiti SC" panose="02010600040101010101" pitchFamily="2" charset="-122"/>
                <a:ea typeface="Kaiti SC" panose="02010600040101010101" pitchFamily="2" charset="-122"/>
              </a:rPr>
              <a:t>：稱義和成聖是什麼意思？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100" dirty="0">
                <a:latin typeface="Kaiti SC" panose="02010600040101010101" pitchFamily="2" charset="-122"/>
                <a:ea typeface="Kaiti SC" panose="02010600040101010101" pitchFamily="2" charset="-122"/>
              </a:rPr>
              <a:t>稱義是指藉著基督為我們而死和復活，使我們在上帝⾯前得稱為義；成聖是指藉著聖靈在我們⾥⾯做⼯，使我們的公義逐漸成長（彼前</a:t>
            </a:r>
            <a:r>
              <a:rPr lang="en-US" altLang="zh-CN" sz="3100" dirty="0">
                <a:latin typeface="Kaiti SC" panose="02010600040101010101" pitchFamily="2" charset="-122"/>
                <a:ea typeface="Kaiti SC" panose="02010600040101010101" pitchFamily="2" charset="-122"/>
              </a:rPr>
              <a:t>1:1-2</a:t>
            </a:r>
            <a:r>
              <a:rPr lang="zh-CN" altLang="en-US" sz="3100" dirty="0">
                <a:latin typeface="Kaiti SC" panose="02010600040101010101" pitchFamily="2" charset="-122"/>
                <a:ea typeface="Kaiti SC" panose="02010600040101010101" pitchFamily="2" charset="-122"/>
              </a:rPr>
              <a:t>） 。</a:t>
            </a:r>
            <a:endParaRPr lang="en-US" altLang="zh-CN" sz="31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33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245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267" end="3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83FC3-0895-B1A9-C0C3-A4C43CF0F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42DB71D-820E-7A1C-B0EA-38D16230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94" y="152400"/>
            <a:ext cx="10864518" cy="137160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Baoli SC" panose="02010600040101010101" pitchFamily="2" charset="-122"/>
                <a:ea typeface="Baoli SC" panose="02010600040101010101" pitchFamily="2" charset="-122"/>
              </a:rPr>
              <a:t>第三部分：稱義與成聖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CC3454D-5DFE-2310-E852-F4E3FE69B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904999"/>
            <a:ext cx="11049000" cy="45720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Kaiti SC" panose="02010600040101010101" pitchFamily="2" charset="-122"/>
                <a:ea typeface="Kaiti SC" panose="02010600040101010101" pitchFamily="2" charset="-122"/>
              </a:rPr>
              <a:t>1</a:t>
            </a:r>
            <a:r>
              <a:rPr lang="zh-TW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）不同，不可分割，同時發生</a:t>
            </a: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192B39-1A46-ABB9-6059-FD28FFA6C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71035"/>
              </p:ext>
            </p:extLst>
          </p:nvPr>
        </p:nvGraphicFramePr>
        <p:xfrm>
          <a:off x="1081253" y="2758440"/>
          <a:ext cx="98298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623810505"/>
                    </a:ext>
                  </a:extLst>
                </a:gridCol>
                <a:gridCol w="3641559">
                  <a:extLst>
                    <a:ext uri="{9D8B030D-6E8A-4147-A177-3AD203B41FA5}">
                      <a16:colId xmlns:a16="http://schemas.microsoft.com/office/drawing/2014/main" val="500886303"/>
                    </a:ext>
                  </a:extLst>
                </a:gridCol>
                <a:gridCol w="4740441">
                  <a:extLst>
                    <a:ext uri="{9D8B030D-6E8A-4147-A177-3AD203B41FA5}">
                      <a16:colId xmlns:a16="http://schemas.microsoft.com/office/drawing/2014/main" val="3848215969"/>
                    </a:ext>
                  </a:extLst>
                </a:gridCol>
              </a:tblGrid>
              <a:tr h="4813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比較項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稱義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成聖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1991755"/>
                  </a:ext>
                </a:extLst>
              </a:tr>
              <a:tr h="4813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性質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法庭</a:t>
                      </a:r>
                      <a:r>
                        <a:rPr lang="zh-TW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（司法）上</a:t>
                      </a: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的宣告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實際生命的改變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6433819"/>
                  </a:ext>
                </a:extLst>
              </a:tr>
              <a:tr h="4813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一次完成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漸進持續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2809483"/>
                  </a:ext>
                </a:extLst>
              </a:tr>
              <a:tr h="4813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根基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基督的義歸算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聖靈的更新與順服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7254463"/>
                  </a:ext>
                </a:extLst>
              </a:tr>
              <a:tr h="4813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工具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信心悔改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信心所發出的愛心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038618"/>
                  </a:ext>
                </a:extLst>
              </a:tr>
              <a:tr h="4813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果效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不再定罪</a:t>
                      </a:r>
                      <a:r>
                        <a:rPr lang="zh-TW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（赦免）</a:t>
                      </a: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得接納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聖潔、像基督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187268"/>
                  </a:ext>
                </a:extLst>
              </a:tr>
              <a:tr h="83074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關係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不可分割：在基督裡同時發生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24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1844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2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7190E-4A2C-8314-F7C7-9C7799264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3AD759B-7B0B-BFE6-AB12-4D5170B1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94" y="152400"/>
            <a:ext cx="10864518" cy="137160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Baoli SC" panose="02010600040101010101" pitchFamily="2" charset="-122"/>
                <a:ea typeface="Baoli SC" panose="02010600040101010101" pitchFamily="2" charset="-122"/>
              </a:rPr>
              <a:t>第三部分：稱義與成聖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B4AAF4D-621F-1EBC-3E85-1C51B90B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600201"/>
            <a:ext cx="11049000" cy="9143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600" dirty="0">
                <a:latin typeface="Kaiti SC" panose="02010600040101010101" pitchFamily="2" charset="-122"/>
                <a:ea typeface="Kaiti SC" panose="02010600040101010101" pitchFamily="2" charset="-122"/>
              </a:rPr>
              <a:t>2</a:t>
            </a:r>
            <a:r>
              <a:rPr lang="zh-TW" altLang="en-US" sz="3600" dirty="0">
                <a:latin typeface="Kaiti SC" panose="02010600040101010101" pitchFamily="2" charset="-122"/>
                <a:ea typeface="Kaiti SC" panose="02010600040101010101" pitchFamily="2" charset="-122"/>
              </a:rPr>
              <a:t>）與基督聯合</a:t>
            </a:r>
            <a:endParaRPr lang="en-US" altLang="zh-TW" sz="36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42F00C5-085C-F547-BEF7-61C4A21CFC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730812"/>
              </p:ext>
            </p:extLst>
          </p:nvPr>
        </p:nvGraphicFramePr>
        <p:xfrm>
          <a:off x="1933211" y="182880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196322C-4A50-5EB7-041F-89D4CA851E88}"/>
              </a:ext>
            </a:extLst>
          </p:cNvPr>
          <p:cNvSpPr/>
          <p:nvPr/>
        </p:nvSpPr>
        <p:spPr>
          <a:xfrm>
            <a:off x="760412" y="2305333"/>
            <a:ext cx="16764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Baoli SC" panose="02010600040101010101" pitchFamily="2" charset="-122"/>
                <a:ea typeface="Baoli SC" panose="02010600040101010101" pitchFamily="2" charset="-122"/>
              </a:rPr>
              <a:t>罪惡</a:t>
            </a:r>
            <a:endParaRPr lang="en-US" sz="3600" dirty="0"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8B55DF-9209-5B41-74E5-33BF04BB24D3}"/>
              </a:ext>
            </a:extLst>
          </p:cNvPr>
          <p:cNvSpPr/>
          <p:nvPr/>
        </p:nvSpPr>
        <p:spPr>
          <a:xfrm>
            <a:off x="9220894" y="2285999"/>
            <a:ext cx="16764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Baoli SC" panose="02010600040101010101" pitchFamily="2" charset="-122"/>
                <a:ea typeface="Baoli SC" panose="02010600040101010101" pitchFamily="2" charset="-122"/>
              </a:rPr>
              <a:t>罪權</a:t>
            </a:r>
            <a:endParaRPr lang="en-US" sz="3600" dirty="0"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EC1F7C-D29F-942B-9DE8-B8C287A511B2}"/>
              </a:ext>
            </a:extLst>
          </p:cNvPr>
          <p:cNvCxnSpPr/>
          <p:nvPr/>
        </p:nvCxnSpPr>
        <p:spPr>
          <a:xfrm flipH="1" flipV="1">
            <a:off x="2436812" y="3429000"/>
            <a:ext cx="762000" cy="53340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76E8798-1992-B86E-AEAF-B9EE5E1C008D}"/>
              </a:ext>
            </a:extLst>
          </p:cNvPr>
          <p:cNvCxnSpPr>
            <a:cxnSpLocks/>
          </p:cNvCxnSpPr>
          <p:nvPr/>
        </p:nvCxnSpPr>
        <p:spPr>
          <a:xfrm flipV="1">
            <a:off x="8685214" y="3325387"/>
            <a:ext cx="609600" cy="66999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0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Graphic spid="6" grpId="0">
        <p:bldAsOne/>
      </p:bldGraphic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67576-B659-E7E1-E3CC-9A901A11E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DA8FB76-1B5A-C0DF-10E2-7A0D07BF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94" y="152400"/>
            <a:ext cx="10864518" cy="137160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Baoli SC" panose="02010600040101010101" pitchFamily="2" charset="-122"/>
                <a:ea typeface="Baoli SC" panose="02010600040101010101" pitchFamily="2" charset="-122"/>
              </a:rPr>
              <a:t>第三部分：稱義與成聖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5E730D8-F95D-4968-57A0-DB296D350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600201"/>
            <a:ext cx="11049000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600" dirty="0">
                <a:latin typeface="Kaiti SC" panose="02010600040101010101" pitchFamily="2" charset="-122"/>
                <a:ea typeface="Kaiti SC" panose="02010600040101010101" pitchFamily="2" charset="-122"/>
              </a:rPr>
              <a:t>3</a:t>
            </a:r>
            <a:r>
              <a:rPr lang="zh-TW" altLang="en-US" sz="3600" dirty="0">
                <a:latin typeface="Kaiti SC" panose="02010600040101010101" pitchFamily="2" charset="-122"/>
                <a:ea typeface="Kaiti SC" panose="02010600040101010101" pitchFamily="2" charset="-122"/>
              </a:rPr>
              <a:t>）宗教改革（神學改革）</a:t>
            </a:r>
            <a:endParaRPr lang="en-US" altLang="zh-TW" sz="36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36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9E722B-93F6-3481-915E-1907902E7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19544"/>
              </p:ext>
            </p:extLst>
          </p:nvPr>
        </p:nvGraphicFramePr>
        <p:xfrm>
          <a:off x="1293812" y="2286000"/>
          <a:ext cx="9296400" cy="434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00">
                  <a:extLst>
                    <a:ext uri="{9D8B030D-6E8A-4147-A177-3AD203B41FA5}">
                      <a16:colId xmlns:a16="http://schemas.microsoft.com/office/drawing/2014/main" val="3190939162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3619923635"/>
                    </a:ext>
                  </a:extLst>
                </a:gridCol>
                <a:gridCol w="3098800">
                  <a:extLst>
                    <a:ext uri="{9D8B030D-6E8A-4147-A177-3AD203B41FA5}">
                      <a16:colId xmlns:a16="http://schemas.microsoft.com/office/drawing/2014/main" val="3126542929"/>
                    </a:ext>
                  </a:extLst>
                </a:gridCol>
              </a:tblGrid>
              <a:tr h="5621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latin typeface="Baoli SC" panose="02010600040101010101" pitchFamily="2" charset="-122"/>
                          <a:ea typeface="Baoli SC" panose="02010600040101010101" pitchFamily="2" charset="-122"/>
                        </a:rPr>
                        <a:t>比較面向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Baoli SC" panose="02010600040101010101" pitchFamily="2" charset="-122"/>
                          <a:ea typeface="Baoli SC" panose="02010600040101010101" pitchFamily="2" charset="-122"/>
                        </a:rPr>
                        <a:t>天主教</a:t>
                      </a:r>
                      <a:endParaRPr lang="zh-CN" altLang="en-US" sz="2800" dirty="0">
                        <a:latin typeface="Baoli SC" panose="02010600040101010101" pitchFamily="2" charset="-122"/>
                        <a:ea typeface="Baoli SC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Baoli SC" panose="02010600040101010101" pitchFamily="2" charset="-122"/>
                          <a:ea typeface="Baoli SC" panose="02010600040101010101" pitchFamily="2" charset="-122"/>
                        </a:rPr>
                        <a:t>改革宗（加爾文）</a:t>
                      </a:r>
                      <a:endParaRPr lang="zh-CN" altLang="en-US" sz="2800" dirty="0">
                        <a:latin typeface="Baoli SC" panose="02010600040101010101" pitchFamily="2" charset="-122"/>
                        <a:ea typeface="Baoli SC" panose="02010600040101010101" pitchFamily="2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898333"/>
                  </a:ext>
                </a:extLst>
              </a:tr>
              <a:tr h="5621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義的性質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灌注的義（</a:t>
                      </a:r>
                      <a:r>
                        <a:rPr 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infused）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歸算的義（</a:t>
                      </a:r>
                      <a:r>
                        <a:rPr 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imputed）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1206834"/>
                  </a:ext>
                </a:extLst>
              </a:tr>
              <a:tr h="5621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稱義性質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內在改變過程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外在法庭宣告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4482028"/>
                  </a:ext>
                </a:extLst>
              </a:tr>
              <a:tr h="5621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與成聖關係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稱義＝成聖（混合）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稱義≠成聖（區分但聯合）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6976242"/>
                  </a:ext>
                </a:extLst>
              </a:tr>
              <a:tr h="5621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稱義基礎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神的恩典＋人的配合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唯獨基督的義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0104454"/>
                  </a:ext>
                </a:extLst>
              </a:tr>
              <a:tr h="97033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信心角色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信心＋愛＋行為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唯獨信心（使我們領受基督）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791562"/>
                  </a:ext>
                </a:extLst>
              </a:tr>
              <a:tr h="5621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稱義結果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可能失落（致命罪）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永遠確定（在基督裡）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862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1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DB835-C7A6-916B-FFDD-6A66A3A53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1885C80-20E2-85CE-3489-B8F9A0C8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94" y="152400"/>
            <a:ext cx="10864518" cy="137160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Baoli SC" panose="02010600040101010101" pitchFamily="2" charset="-122"/>
                <a:ea typeface="Baoli SC" panose="02010600040101010101" pitchFamily="2" charset="-122"/>
              </a:rPr>
              <a:t>救恩歷史與救恩次序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AC0A111-0AD6-4F08-9598-28691305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904999"/>
            <a:ext cx="3429000" cy="4572001"/>
          </a:xfrm>
          <a:solidFill>
            <a:schemeClr val="bg2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徒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2: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23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他既按著　神的定旨先見、被交與人、你們就藉著無法之人的手、把他釘在十字架上殺了。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24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　神卻將死的痛苦解釋了、叫他復活．因為他原不能被死拘禁。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2C24DBF4-B8C1-8D19-2648-C74E544CA2D4}"/>
              </a:ext>
            </a:extLst>
          </p:cNvPr>
          <p:cNvSpPr txBox="1">
            <a:spLocks/>
          </p:cNvSpPr>
          <p:nvPr/>
        </p:nvSpPr>
        <p:spPr>
          <a:xfrm>
            <a:off x="4418012" y="1904998"/>
            <a:ext cx="7239001" cy="45720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救恩歷史（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Historia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Salutis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）神在歷史中的拯救作為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，一次性、不可重複的歷史事件。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3931C-C9AA-E7BB-A710-028AB94C55EB}"/>
              </a:ext>
            </a:extLst>
          </p:cNvPr>
          <p:cNvSpPr txBox="1"/>
          <p:nvPr/>
        </p:nvSpPr>
        <p:spPr>
          <a:xfrm>
            <a:off x="8837612" y="3200400"/>
            <a:ext cx="2209215" cy="2677656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基督的工作：</a:t>
            </a:r>
          </a:p>
          <a:p>
            <a:endParaRPr lang="zh-CN" alt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道成肉身</a:t>
            </a:r>
            <a:endParaRPr lang="en-US" altLang="zh-CN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曠野試探</a:t>
            </a:r>
          </a:p>
          <a:p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神跡奇事</a:t>
            </a:r>
          </a:p>
          <a:p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釘死復活</a:t>
            </a:r>
          </a:p>
          <a:p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升天再來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663942-7FF6-3993-6811-C8CEA84F6F5A}"/>
              </a:ext>
            </a:extLst>
          </p:cNvPr>
          <p:cNvSpPr txBox="1"/>
          <p:nvPr/>
        </p:nvSpPr>
        <p:spPr>
          <a:xfrm>
            <a:off x="5295190" y="3200400"/>
            <a:ext cx="2209215" cy="267765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舊約中神拯救：</a:t>
            </a:r>
          </a:p>
          <a:p>
            <a:endParaRPr lang="zh-CN" alt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sz="2400" dirty="0" err="1">
                <a:latin typeface="Kaiti SC" panose="02010600040101010101" pitchFamily="2" charset="-122"/>
                <a:ea typeface="Kaiti SC" panose="02010600040101010101" pitchFamily="2" charset="-122"/>
              </a:rPr>
              <a:t>挪亞方舟</a:t>
            </a:r>
            <a:endParaRPr 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sz="2400" dirty="0" err="1">
                <a:latin typeface="Kaiti SC" panose="02010600040101010101" pitchFamily="2" charset="-122"/>
                <a:ea typeface="Kaiti SC" panose="02010600040101010101" pitchFamily="2" charset="-122"/>
              </a:rPr>
              <a:t>亞伯拉罕獻子</a:t>
            </a:r>
            <a:endParaRPr 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sz="2400" dirty="0" err="1">
                <a:latin typeface="Kaiti SC" panose="02010600040101010101" pitchFamily="2" charset="-122"/>
                <a:ea typeface="Kaiti SC" panose="02010600040101010101" pitchFamily="2" charset="-122"/>
              </a:rPr>
              <a:t>出埃及</a:t>
            </a:r>
            <a:endParaRPr 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sz="2400" dirty="0" err="1">
                <a:latin typeface="Kaiti SC" panose="02010600040101010101" pitchFamily="2" charset="-122"/>
                <a:ea typeface="Kaiti SC" panose="02010600040101010101" pitchFamily="2" charset="-122"/>
              </a:rPr>
              <a:t>進迦南</a:t>
            </a:r>
            <a:endParaRPr 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lang="en-US" sz="2400" dirty="0" err="1">
                <a:latin typeface="Kaiti SC" panose="02010600040101010101" pitchFamily="2" charset="-122"/>
                <a:ea typeface="Kaiti SC" panose="02010600040101010101" pitchFamily="2" charset="-122"/>
              </a:rPr>
              <a:t>被擄歸回</a:t>
            </a:r>
            <a:endParaRPr 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42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 build="p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E5ADE-BE37-4116-263E-93DC3E767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5A6F74C-6AD3-70E2-F777-A4264FDD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94" y="152400"/>
            <a:ext cx="10864518" cy="137160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Baoli SC" panose="02010600040101010101" pitchFamily="2" charset="-122"/>
                <a:ea typeface="Baoli SC" panose="02010600040101010101" pitchFamily="2" charset="-122"/>
              </a:rPr>
              <a:t>救恩歷史與救恩次序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8A2AF09-0BF7-7B65-1662-D7BF6CAD1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904999"/>
            <a:ext cx="3429000" cy="4572001"/>
          </a:xfrm>
          <a:solidFill>
            <a:schemeClr val="bg2">
              <a:lumMod val="75000"/>
              <a:lumOff val="2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羅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8: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29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因為他預先所知道的人、就預先定下效法他兒子的模樣使他兒子在許多弟兄中作長子．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30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預先所定下的人又召他們來．所召來的人、又稱他們為義．所稱為義的人、又叫他們得榮耀。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2" name="Content Placeholder 13">
            <a:extLst>
              <a:ext uri="{FF2B5EF4-FFF2-40B4-BE49-F238E27FC236}">
                <a16:creationId xmlns:a16="http://schemas.microsoft.com/office/drawing/2014/main" id="{C54072EC-1505-8D30-0DF7-D35C7230EE3D}"/>
              </a:ext>
            </a:extLst>
          </p:cNvPr>
          <p:cNvSpPr txBox="1">
            <a:spLocks/>
          </p:cNvSpPr>
          <p:nvPr/>
        </p:nvSpPr>
        <p:spPr>
          <a:xfrm>
            <a:off x="4418012" y="1904998"/>
            <a:ext cx="7239001" cy="45720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救恩次序（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Ordo </a:t>
            </a:r>
            <a:r>
              <a:rPr lang="en-US" altLang="zh-CN" sz="2800" dirty="0" err="1">
                <a:latin typeface="Kaiti SC" panose="02010600040101010101" pitchFamily="2" charset="-122"/>
                <a:ea typeface="Kaiti SC" panose="02010600040101010101" pitchFamily="2" charset="-122"/>
              </a:rPr>
              <a:t>Salutis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：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聖靈如何應用基督所成就的救恩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，在我們的歷史中實施在我們生命中。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C07DC-D338-EE59-157A-92914B6E803A}"/>
              </a:ext>
            </a:extLst>
          </p:cNvPr>
          <p:cNvSpPr txBox="1"/>
          <p:nvPr/>
        </p:nvSpPr>
        <p:spPr>
          <a:xfrm>
            <a:off x="4494212" y="4876800"/>
            <a:ext cx="708660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Kaiti SC" panose="02010600040101010101" pitchFamily="2" charset="-122"/>
                <a:ea typeface="Kaiti SC" panose="02010600040101010101" pitchFamily="2" charset="-122"/>
              </a:rPr>
              <a:t>預定→呼召 → 重生 → 信心 → 稱義 → 成聖 → 得榮</a:t>
            </a:r>
            <a:endParaRPr lang="en-US" sz="24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62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09CF7-E49F-FB3B-E553-AEC97BF9A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F7E3F0B-18E6-8432-0FF9-5C8C33DF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685800"/>
            <a:ext cx="10774692" cy="1371600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latin typeface="Baoli SC" panose="02010600040101010101" pitchFamily="2" charset="-122"/>
                <a:ea typeface="Baoli SC" panose="02010600040101010101" pitchFamily="2" charset="-122"/>
              </a:rPr>
              <a:t>我們如何看神在我們身上完備救恩</a:t>
            </a:r>
            <a:r>
              <a:rPr lang="zh-TW" altLang="en-US" sz="6000" dirty="0">
                <a:latin typeface="Baoli SC" panose="02010600040101010101" pitchFamily="2" charset="-122"/>
                <a:ea typeface="Baoli SC" panose="02010600040101010101" pitchFamily="2" charset="-122"/>
              </a:rPr>
              <a:t>？</a:t>
            </a:r>
            <a:endParaRPr lang="en-US" sz="6000" dirty="0">
              <a:latin typeface="Baoli SC" panose="02010600040101010101" pitchFamily="2" charset="-122"/>
              <a:ea typeface="Baoli SC" panose="02010600040101010101" pitchFamily="2" charset="-122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B720A4B-9D20-F5E7-1861-3CE165965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306" y="2438400"/>
            <a:ext cx="10896599" cy="4114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dirty="0">
                <a:latin typeface="Kaiti SC" panose="02010600040101010101" pitchFamily="2" charset="-122"/>
                <a:ea typeface="Kaiti SC" panose="02010600040101010101" pitchFamily="2" charset="-122"/>
              </a:rPr>
              <a:t>第一部分：稱義</a:t>
            </a:r>
            <a:endParaRPr lang="en-US" altLang="zh-CN" sz="36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600" dirty="0">
                <a:latin typeface="Kaiti SC" panose="02010600040101010101" pitchFamily="2" charset="-122"/>
                <a:ea typeface="Kaiti SC" panose="02010600040101010101" pitchFamily="2" charset="-122"/>
              </a:rPr>
              <a:t>第二部分：成聖</a:t>
            </a:r>
            <a:endParaRPr lang="en-US" altLang="zh-CN" sz="36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3600" dirty="0">
                <a:latin typeface="Kaiti SC" panose="02010600040101010101" pitchFamily="2" charset="-122"/>
                <a:ea typeface="Kaiti SC" panose="02010600040101010101" pitchFamily="2" charset="-122"/>
              </a:rPr>
              <a:t>第三部分：兩者關係與一些歷史背景</a:t>
            </a:r>
            <a:endParaRPr lang="en-US" sz="36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15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69298-8BAF-8AF6-2B24-709503BF0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BD286B0-BAB6-30B9-7DB0-C2295E7BF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94" y="152400"/>
            <a:ext cx="10864518" cy="137160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Baoli SC" panose="02010600040101010101" pitchFamily="2" charset="-122"/>
                <a:ea typeface="Baoli SC" panose="02010600040101010101" pitchFamily="2" charset="-122"/>
              </a:rPr>
              <a:t>第一部分：稱義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1871C5-C587-DF31-5690-AF02E062D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904999"/>
            <a:ext cx="11049000" cy="45720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Kaiti SC" panose="02010600040101010101" pitchFamily="2" charset="-122"/>
                <a:ea typeface="Kaiti SC" panose="02010600040101010101" pitchFamily="2" charset="-122"/>
              </a:rPr>
              <a:t>1</a:t>
            </a:r>
            <a:r>
              <a:rPr lang="zh-TW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）神的義</a:t>
            </a: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我要宣告耶和華的名．你們要將大德歸與我們的　神。他是磐石、他的作為完全、他所行的無不公平．是誠實無偽的　神、又公義、又正直。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（申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32:3-4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endParaRPr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我沒有在隱密黑暗之地說話、我沒有對雅各的後裔說、你們尋求我是徒然的．我耶和華所講的是公義、所說的是正直。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。。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你們要述說陳明你們的理、讓他們彼此商議．誰從古時指明、誰從上古述說、不是我耶和華麼、除了我以外、再沒有　神．我是公義的　神、又是救主、除了我以外、再沒有別神。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（賽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45:19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，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21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355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45D57-2270-B280-0766-A14D7CAF7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3721161-E281-EA60-2F26-E5CC48CD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94" y="152400"/>
            <a:ext cx="10864518" cy="137160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Baoli SC" panose="02010600040101010101" pitchFamily="2" charset="-122"/>
                <a:ea typeface="Baoli SC" panose="02010600040101010101" pitchFamily="2" charset="-122"/>
              </a:rPr>
              <a:t>第一部分：稱義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F3B4169-512F-86E2-5BE6-BCAC8A7A0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904999"/>
            <a:ext cx="11049000" cy="45720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Kaiti SC" panose="02010600040101010101" pitchFamily="2" charset="-122"/>
                <a:ea typeface="Kaiti SC" panose="02010600040101010101" pitchFamily="2" charset="-122"/>
              </a:rPr>
              <a:t>2</a:t>
            </a:r>
            <a:r>
              <a:rPr lang="zh-TW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）我們的義</a:t>
            </a: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我們都像不潔淨的人、所有的義都像污穢的衣服．我們都像葉子漸漸枯乾．我們的罪孽好像風把我們吹去．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（賽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64:6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endParaRPr lang="en-US" altLang="zh-TW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這卻怎麼樣呢．我們比他們強麼．決不是的．因我們已經證明、猶太人和希利尼人都在罪惡之下．就如經上所記、</a:t>
            </a:r>
            <a:r>
              <a:rPr lang="en-US" altLang="zh-CN" sz="2800" dirty="0">
                <a:latin typeface="Kaiti SC" panose="02010600040101010101" pitchFamily="2" charset="-122"/>
                <a:ea typeface="Kaiti SC" panose="02010600040101010101" pitchFamily="2" charset="-122"/>
              </a:rPr>
              <a:t>『</a:t>
            </a:r>
            <a:r>
              <a:rPr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沒有義人、連一個也沒有．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（羅</a:t>
            </a:r>
            <a:r>
              <a:rPr lang="en-US" altLang="zh-TW" sz="2800" dirty="0">
                <a:latin typeface="Kaiti SC" panose="02010600040101010101" pitchFamily="2" charset="-122"/>
                <a:ea typeface="Kaiti SC" panose="02010600040101010101" pitchFamily="2" charset="-122"/>
              </a:rPr>
              <a:t>3:9-10</a:t>
            </a:r>
            <a:r>
              <a:rPr lang="zh-TW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）</a:t>
            </a: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33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7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63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F8567-723D-3F1A-2394-3512A1E43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AFF7C64-6FCE-0962-A493-BCFE787E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94" y="-228600"/>
            <a:ext cx="10864518" cy="137160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Baoli SC" panose="02010600040101010101" pitchFamily="2" charset="-122"/>
                <a:ea typeface="Baoli SC" panose="02010600040101010101" pitchFamily="2" charset="-122"/>
              </a:rPr>
              <a:t>第一部分：稱義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686D8AE-44A5-A2BA-5AD4-E19855D6F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94" y="990600"/>
            <a:ext cx="11049000" cy="45720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Kaiti SC" panose="02010600040101010101" pitchFamily="2" charset="-122"/>
                <a:ea typeface="Kaiti SC" panose="02010600040101010101" pitchFamily="2" charset="-122"/>
              </a:rPr>
              <a:t>3</a:t>
            </a:r>
            <a:r>
              <a:rPr lang="zh-TW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）因信而稱的義 （舊約）</a:t>
            </a: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AD3737D-E555-908F-C27A-CD01173F1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023789"/>
              </p:ext>
            </p:extLst>
          </p:nvPr>
        </p:nvGraphicFramePr>
        <p:xfrm>
          <a:off x="928850" y="1600201"/>
          <a:ext cx="10499560" cy="515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096">
                  <a:extLst>
                    <a:ext uri="{9D8B030D-6E8A-4147-A177-3AD203B41FA5}">
                      <a16:colId xmlns:a16="http://schemas.microsoft.com/office/drawing/2014/main" val="3607988517"/>
                    </a:ext>
                  </a:extLst>
                </a:gridCol>
                <a:gridCol w="2210433">
                  <a:extLst>
                    <a:ext uri="{9D8B030D-6E8A-4147-A177-3AD203B41FA5}">
                      <a16:colId xmlns:a16="http://schemas.microsoft.com/office/drawing/2014/main" val="2833620025"/>
                    </a:ext>
                  </a:extLst>
                </a:gridCol>
                <a:gridCol w="2763041">
                  <a:extLst>
                    <a:ext uri="{9D8B030D-6E8A-4147-A177-3AD203B41FA5}">
                      <a16:colId xmlns:a16="http://schemas.microsoft.com/office/drawing/2014/main" val="423142329"/>
                    </a:ext>
                  </a:extLst>
                </a:gridCol>
                <a:gridCol w="3726990">
                  <a:extLst>
                    <a:ext uri="{9D8B030D-6E8A-4147-A177-3AD203B41FA5}">
                      <a16:colId xmlns:a16="http://schemas.microsoft.com/office/drawing/2014/main" val="1849630587"/>
                    </a:ext>
                  </a:extLst>
                </a:gridCol>
              </a:tblGrid>
              <a:tr h="44518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人物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經文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被稱義的原因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與信心的關係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531341"/>
                  </a:ext>
                </a:extLst>
              </a:tr>
              <a:tr h="7916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亞伯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創</a:t>
                      </a:r>
                      <a:r>
                        <a:rPr lang="en-US" altLang="zh-CN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4:4</a:t>
                      </a: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、來</a:t>
                      </a:r>
                      <a:r>
                        <a:rPr lang="en-US" altLang="zh-CN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11:4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獻上蒙悅納的祭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「因信獻祭於神，比該隱所獻的更美」，顯明信心倚靠神的應許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7283795"/>
                  </a:ext>
                </a:extLst>
              </a:tr>
              <a:tr h="7916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挪亞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創</a:t>
                      </a:r>
                      <a:r>
                        <a:rPr lang="en-US" altLang="zh-CN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6:9</a:t>
                      </a: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、來</a:t>
                      </a:r>
                      <a:r>
                        <a:rPr lang="en-US" altLang="zh-CN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11:7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被稱為「義人」、「完全人」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「因信動了敬畏的心，預備方舟」，因信順服神的警告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867867"/>
                  </a:ext>
                </a:extLst>
              </a:tr>
              <a:tr h="9794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亞伯拉罕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創</a:t>
                      </a:r>
                      <a:r>
                        <a:rPr lang="en-US" altLang="zh-CN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15:6</a:t>
                      </a: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（關鍵經文）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「亞伯蘭信耶和華，耶和華就以此為他的義」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因信神的應許，不靠行為（羅</a:t>
                      </a:r>
                      <a:r>
                        <a:rPr lang="en-US" altLang="zh-CN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4:3</a:t>
                      </a:r>
                      <a:r>
                        <a:rPr lang="zh-CN" altLang="en-US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；加</a:t>
                      </a:r>
                      <a:r>
                        <a:rPr lang="en-US" altLang="zh-CN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3:6</a:t>
                      </a:r>
                      <a:r>
                        <a:rPr lang="zh-CN" altLang="en-US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3762222"/>
                  </a:ext>
                </a:extLst>
              </a:tr>
              <a:tr h="6232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羅得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彼後</a:t>
                      </a:r>
                      <a:r>
                        <a:rPr lang="en-US" altLang="zh-CN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2:7-8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稱為「義人」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雖軟弱，仍在信中痛苦於罪惡的環境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659567"/>
                  </a:ext>
                </a:extLst>
              </a:tr>
              <a:tr h="6826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大衛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詩</a:t>
                      </a:r>
                      <a:r>
                        <a:rPr lang="en-US" altLang="zh-CN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32:1–2</a:t>
                      </a: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、羅</a:t>
                      </a:r>
                      <a:r>
                        <a:rPr lang="en-US" altLang="zh-CN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4:6–8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罪得赦免之人蒙神算為義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因信倚靠神的赦免，而非自己的行為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748336"/>
                  </a:ext>
                </a:extLst>
              </a:tr>
              <a:tr h="7916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哈巴谷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哈</a:t>
                      </a:r>
                      <a:r>
                        <a:rPr lang="en-US" altLang="zh-CN" sz="200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2:4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「義人必因信得生」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對應保羅引用於羅</a:t>
                      </a:r>
                      <a:r>
                        <a:rPr lang="en-US" altLang="zh-CN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1:17</a:t>
                      </a:r>
                      <a:r>
                        <a:rPr lang="zh-CN" altLang="en-US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、加</a:t>
                      </a:r>
                      <a:r>
                        <a:rPr lang="en-US" altLang="zh-CN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3:11</a:t>
                      </a:r>
                      <a:r>
                        <a:rPr lang="zh-CN" altLang="en-US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，揭示稱義的原則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0305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A9BA2-C81E-C5C0-172D-07927E8F5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FAE7E0A-1EAF-DE81-B66F-76213A9BA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94" y="152400"/>
            <a:ext cx="10864518" cy="137160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Baoli SC" panose="02010600040101010101" pitchFamily="2" charset="-122"/>
                <a:ea typeface="Baoli SC" panose="02010600040101010101" pitchFamily="2" charset="-122"/>
              </a:rPr>
              <a:t>第一部分：稱義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A28D05C-9E80-2F6F-D375-FFE20CAD0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94" y="1524000"/>
            <a:ext cx="11049000" cy="45720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Kaiti SC" panose="02010600040101010101" pitchFamily="2" charset="-122"/>
                <a:ea typeface="Kaiti SC" panose="02010600040101010101" pitchFamily="2" charset="-122"/>
              </a:rPr>
              <a:t>3</a:t>
            </a:r>
            <a:r>
              <a:rPr lang="zh-TW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）因信而稱的義 （新約）</a:t>
            </a: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8C04F3-DE22-3A7D-2DBE-699692352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243626"/>
              </p:ext>
            </p:extLst>
          </p:nvPr>
        </p:nvGraphicFramePr>
        <p:xfrm>
          <a:off x="1217612" y="2133600"/>
          <a:ext cx="9753600" cy="4343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259319107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886133807"/>
                    </a:ext>
                  </a:extLst>
                </a:gridCol>
              </a:tblGrid>
              <a:tr h="5495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信心焦點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說明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1453025"/>
                  </a:ext>
                </a:extLst>
              </a:tr>
              <a:tr h="9484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信靠耶穌基督為神的兒子與救主</a:t>
                      </a:r>
                      <a:endParaRPr lang="zh-CN" altLang="en-US" sz="24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約</a:t>
                      </a:r>
                      <a:r>
                        <a:rPr lang="en-US" altLang="zh-CN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3:16</a:t>
                      </a: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、羅</a:t>
                      </a:r>
                      <a:r>
                        <a:rPr lang="en-US" altLang="zh-CN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10:9</a:t>
                      </a: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：「人心裡相信就可以稱義。」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093820"/>
                  </a:ext>
                </a:extLst>
              </a:tr>
              <a:tr h="9484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信靠基督的十字架與復活</a:t>
                      </a:r>
                      <a:endParaRPr lang="zh-CN" altLang="en-US" sz="24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羅</a:t>
                      </a:r>
                      <a:r>
                        <a:rPr lang="en-US" altLang="zh-CN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4:24–25</a:t>
                      </a: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：「為我們的過犯被交給人，為我們稱義復活。」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8247180"/>
                  </a:ext>
                </a:extLst>
              </a:tr>
              <a:tr h="9484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信靠神的恩典而非人的行為</a:t>
                      </a:r>
                      <a:endParaRPr lang="zh-CN" altLang="en-US" sz="24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羅</a:t>
                      </a:r>
                      <a:r>
                        <a:rPr lang="en-US" altLang="zh-CN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3:28</a:t>
                      </a: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：「人稱義是因著信，不在乎遵行律法。」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2833295"/>
                  </a:ext>
                </a:extLst>
              </a:tr>
              <a:tr h="9484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信心帶來悔改與行動的果子</a:t>
                      </a:r>
                      <a:endParaRPr lang="zh-CN" altLang="en-US" sz="2400" dirty="0">
                        <a:latin typeface="Kaiti SC" panose="02010600040101010101" pitchFamily="2" charset="-122"/>
                        <a:ea typeface="Kaiti SC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雅</a:t>
                      </a:r>
                      <a:r>
                        <a:rPr lang="en-US" altLang="zh-CN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2:22</a:t>
                      </a:r>
                      <a:r>
                        <a:rPr lang="zh-CN" altLang="en-US" sz="20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：「信心是與他的行為並行，而且信心因著行為才得成全。」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379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9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2A852-7B30-4D89-2906-6425DB6B1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70F21D4-55C2-E421-4289-A4BF1746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94" y="152400"/>
            <a:ext cx="10864518" cy="137160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latin typeface="Baoli SC" panose="02010600040101010101" pitchFamily="2" charset="-122"/>
                <a:ea typeface="Baoli SC" panose="02010600040101010101" pitchFamily="2" charset="-122"/>
              </a:rPr>
              <a:t>第一部分：稱義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73F624E-8E1D-478D-FB62-0EB5EB60C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94" y="1524000"/>
            <a:ext cx="11049000" cy="45720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3200" dirty="0">
                <a:latin typeface="Kaiti SC" panose="02010600040101010101" pitchFamily="2" charset="-122"/>
                <a:ea typeface="Kaiti SC" panose="02010600040101010101" pitchFamily="2" charset="-122"/>
              </a:rPr>
              <a:t>3</a:t>
            </a:r>
            <a:r>
              <a:rPr lang="zh-TW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）因信而稱的義 （新舊約對比）</a:t>
            </a: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32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9F6903-E9AE-AFCD-02D6-A9D7DBF0F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462620"/>
              </p:ext>
            </p:extLst>
          </p:nvPr>
        </p:nvGraphicFramePr>
        <p:xfrm>
          <a:off x="1293812" y="2302756"/>
          <a:ext cx="9601200" cy="42504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58273707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22905565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944656068"/>
                    </a:ext>
                  </a:extLst>
                </a:gridCol>
              </a:tblGrid>
              <a:tr h="6879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舊約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新約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共同核心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4112329"/>
                  </a:ext>
                </a:extLst>
              </a:tr>
              <a:tr h="11874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亞伯拉罕信耶和華 → 算為義（創</a:t>
                      </a:r>
                      <a:r>
                        <a:rPr lang="en-US" altLang="zh-CN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15:6</a:t>
                      </a: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信耶穌基督 → 稱為義（羅</a:t>
                      </a:r>
                      <a:r>
                        <a:rPr lang="en-US" altLang="zh-CN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3:22</a:t>
                      </a: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稱義的根據都是「信心」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4197440"/>
                  </a:ext>
                </a:extLst>
              </a:tr>
              <a:tr h="11874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信仰的對象是「神的應許」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信仰的對象是「應許的成就者：基督」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同一信心的不同階段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2061024"/>
                  </a:ext>
                </a:extLst>
              </a:tr>
              <a:tr h="11874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罪得赦免是神的恩典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義的歸算是基督的功勞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Kaiti SC" panose="02010600040101010101" pitchFamily="2" charset="-122"/>
                          <a:ea typeface="Kaiti SC" panose="02010600040101010101" pitchFamily="2" charset="-122"/>
                        </a:rPr>
                        <a:t>救恩皆出於恩典，非人的行為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438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30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Blue Tunnel 16x9</Template>
  <TotalTime>14606</TotalTime>
  <Words>2133</Words>
  <Application>Microsoft Macintosh PowerPoint</Application>
  <PresentationFormat>Custom</PresentationFormat>
  <Paragraphs>188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Baoli SC</vt:lpstr>
      <vt:lpstr>Kaiti SC</vt:lpstr>
      <vt:lpstr>Arial</vt:lpstr>
      <vt:lpstr>Corbel</vt:lpstr>
      <vt:lpstr>Digital Blue Tunnel 16x9</vt:lpstr>
      <vt:lpstr>稱義與成聖 </vt:lpstr>
      <vt:lpstr>救恩歷史與救恩次序</vt:lpstr>
      <vt:lpstr>救恩歷史與救恩次序</vt:lpstr>
      <vt:lpstr>我們如何看神在我們身上完備救恩？</vt:lpstr>
      <vt:lpstr>第一部分：稱義</vt:lpstr>
      <vt:lpstr>第一部分：稱義</vt:lpstr>
      <vt:lpstr>第一部分：稱義</vt:lpstr>
      <vt:lpstr>第一部分：稱義</vt:lpstr>
      <vt:lpstr>第一部分：稱義</vt:lpstr>
      <vt:lpstr>第一部分：稱義</vt:lpstr>
      <vt:lpstr>第二部分：成聖</vt:lpstr>
      <vt:lpstr>第二部分：成聖</vt:lpstr>
      <vt:lpstr>第二部分：成聖</vt:lpstr>
      <vt:lpstr>第三部分：稱義與成聖</vt:lpstr>
      <vt:lpstr>第三部分：稱義與成聖</vt:lpstr>
      <vt:lpstr>第三部分：稱義與成聖</vt:lpstr>
      <vt:lpstr>第三部分：稱義與成聖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Wang</dc:creator>
  <cp:lastModifiedBy>Jack Wang</cp:lastModifiedBy>
  <cp:revision>75</cp:revision>
  <dcterms:created xsi:type="dcterms:W3CDTF">2025-08-27T15:01:44Z</dcterms:created>
  <dcterms:modified xsi:type="dcterms:W3CDTF">2025-10-31T23:41:24Z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