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7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8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9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25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48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77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99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78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2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66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5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8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24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06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7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47DAB8-2F75-4209-A752-81BB7AF7160A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546646B-96BB-4207-8B0D-A760B8129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996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EB33F-E27F-FD65-7639-58E7211C3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第十一課 屬靈爭戰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BB8B00-9031-8EE3-BD7C-05DC99D3D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5120-9055-A19B-1405-07C07B336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2CF27-D408-9D65-1B1B-3EEDB55D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信徒如何得勝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4A06F-CFEC-25ED-5EF8-DCFC65B0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CN" altLang="zh-CN" sz="4000" b="1" dirty="0"/>
              <a:t>順服神、抵擋魔鬼</a:t>
            </a:r>
            <a:r>
              <a:rPr lang="zh-CN" altLang="zh-CN" sz="4000" dirty="0"/>
              <a:t>（</a:t>
            </a:r>
            <a:r>
              <a:rPr lang="zh-CN" altLang="zh-CN" sz="4000" b="1" dirty="0"/>
              <a:t>雅各書</a:t>
            </a:r>
            <a:r>
              <a:rPr lang="en-US" altLang="zh-CN" sz="4000" b="1" dirty="0"/>
              <a:t>4:7</a:t>
            </a:r>
            <a:r>
              <a:rPr lang="zh-CN" altLang="zh-CN" sz="4000" dirty="0"/>
              <a:t>）</a:t>
            </a:r>
          </a:p>
          <a:p>
            <a:pPr lvl="0"/>
            <a:r>
              <a:rPr lang="zh-CN" altLang="zh-CN" sz="4000" b="1" dirty="0"/>
              <a:t>用神的話語回應謊言</a:t>
            </a:r>
            <a:r>
              <a:rPr lang="zh-CN" altLang="zh-CN" sz="4000" dirty="0"/>
              <a:t>（</a:t>
            </a:r>
            <a:r>
              <a:rPr lang="zh-CN" altLang="zh-CN" sz="4000" b="1" dirty="0"/>
              <a:t>馬太福音</a:t>
            </a:r>
            <a:r>
              <a:rPr lang="en-US" altLang="zh-CN" sz="4000" b="1" dirty="0"/>
              <a:t>4:4</a:t>
            </a:r>
            <a:r>
              <a:rPr lang="zh-CN" altLang="zh-CN" sz="4000" dirty="0"/>
              <a:t>）</a:t>
            </a:r>
          </a:p>
          <a:p>
            <a:pPr lvl="0"/>
            <a:r>
              <a:rPr lang="zh-CN" altLang="zh-CN" sz="4000" b="1" dirty="0"/>
              <a:t>保持警醒禱告</a:t>
            </a:r>
            <a:r>
              <a:rPr lang="zh-CN" altLang="zh-CN" sz="4000" dirty="0"/>
              <a:t>（</a:t>
            </a:r>
            <a:r>
              <a:rPr lang="zh-CN" altLang="zh-CN" sz="4000" b="1" dirty="0"/>
              <a:t>彼得前書</a:t>
            </a:r>
            <a:r>
              <a:rPr lang="en-US" altLang="zh-CN" sz="4000" b="1" dirty="0"/>
              <a:t>5:8–9</a:t>
            </a:r>
            <a:r>
              <a:rPr lang="zh-CN" altLang="zh-CN" sz="4000" dirty="0"/>
              <a:t>）</a:t>
            </a:r>
          </a:p>
          <a:p>
            <a:pPr lvl="0"/>
            <a:r>
              <a:rPr lang="zh-CN" altLang="zh-CN" sz="4000" b="1" dirty="0"/>
              <a:t>穿戴屬靈軍裝</a:t>
            </a:r>
            <a:r>
              <a:rPr lang="zh-CN" altLang="zh-CN" sz="4000" dirty="0"/>
              <a:t>（</a:t>
            </a:r>
            <a:r>
              <a:rPr lang="zh-CN" altLang="zh-CN" sz="4000" b="1" dirty="0"/>
              <a:t>以弗所書</a:t>
            </a:r>
            <a:r>
              <a:rPr lang="en-US" altLang="zh-CN" sz="4000" b="1" dirty="0"/>
              <a:t>6:10–18</a:t>
            </a:r>
            <a:r>
              <a:rPr lang="zh-CN" altLang="zh-CN" sz="4000" dirty="0"/>
              <a:t>）</a:t>
            </a:r>
          </a:p>
          <a:p>
            <a:pPr lvl="0"/>
            <a:r>
              <a:rPr lang="zh-CN" altLang="zh-CN" sz="4000" b="1" dirty="0"/>
              <a:t>靠主的名趕鬼與宣告真理</a:t>
            </a:r>
            <a:r>
              <a:rPr lang="zh-CN" altLang="zh-CN" sz="4000" dirty="0"/>
              <a:t>（</a:t>
            </a:r>
            <a:r>
              <a:rPr lang="zh-CN" altLang="zh-CN" sz="4000" b="1" dirty="0"/>
              <a:t>馬可福音</a:t>
            </a:r>
            <a:r>
              <a:rPr lang="en-US" altLang="zh-CN" sz="4000" b="1" dirty="0"/>
              <a:t>16:17</a:t>
            </a:r>
            <a:r>
              <a:rPr lang="zh-CN" altLang="zh-CN" sz="4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2095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5F35E-3BEB-5E25-D0D2-5B4B73BD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D2B0-3455-82DC-1A2C-306FB583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得勝</a:t>
            </a:r>
            <a:r>
              <a:rPr lang="zh-CN" altLang="zh-CN" dirty="0"/>
              <a:t>關鍵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8ADEC-DF4E-3B22-94DB-5B3BBBB4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sz="4400" dirty="0"/>
              <a:t>得勝不靠人的力量，而是靠基督已成的勝利（</a:t>
            </a:r>
            <a:r>
              <a:rPr lang="zh-CN" altLang="zh-CN" sz="4400" b="1" dirty="0"/>
              <a:t>歌羅西書</a:t>
            </a:r>
            <a:r>
              <a:rPr lang="en-US" altLang="zh-CN" sz="4400" b="1" dirty="0"/>
              <a:t>2:15</a:t>
            </a:r>
            <a:r>
              <a:rPr lang="zh-CN" altLang="zh-CN" sz="4400" dirty="0"/>
              <a:t>）</a:t>
            </a:r>
            <a:endParaRPr lang="zh-CN" altLang="zh-CN" sz="6000" dirty="0"/>
          </a:p>
        </p:txBody>
      </p:sp>
    </p:spTree>
    <p:extLst>
      <p:ext uri="{BB962C8B-B14F-4D97-AF65-F5344CB8AC3E}">
        <p14:creationId xmlns:p14="http://schemas.microsoft.com/office/powerpoint/2010/main" val="39407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1FD45-6C3A-9F2D-0523-79957C50E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673583-56EA-5085-10BF-B51196F2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耶穌勝過魔鬼的實例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56B1EC-E219-2E43-60AE-52A242D49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CN" altLang="zh-CN" sz="4000" b="1" dirty="0"/>
              <a:t>路加福音</a:t>
            </a:r>
            <a:r>
              <a:rPr lang="en-US" altLang="zh-CN" sz="4000" b="1" dirty="0"/>
              <a:t>4:31–37</a:t>
            </a:r>
            <a:r>
              <a:rPr lang="zh-CN" altLang="zh-CN" sz="4000" dirty="0"/>
              <a:t>：</a:t>
            </a:r>
            <a:br>
              <a:rPr lang="en-US" altLang="zh-CN" sz="4000" dirty="0"/>
            </a:br>
            <a:r>
              <a:rPr lang="zh-CN" altLang="zh-CN" sz="4000" dirty="0"/>
              <a:t>鬼認出耶穌是</a:t>
            </a:r>
            <a:r>
              <a:rPr lang="en-US" altLang="zh-CN" sz="4000" dirty="0"/>
              <a:t>“</a:t>
            </a:r>
            <a:r>
              <a:rPr lang="zh-CN" altLang="zh-CN" sz="4000" dirty="0"/>
              <a:t>神的聖者</a:t>
            </a:r>
            <a:r>
              <a:rPr lang="en-US" altLang="zh-CN" sz="4000" dirty="0"/>
              <a:t>”</a:t>
            </a:r>
            <a:r>
              <a:rPr lang="zh-CN" altLang="zh-CN" sz="4000" dirty="0"/>
              <a:t>，卻懼怕祂。</a:t>
            </a:r>
            <a:br>
              <a:rPr lang="en-US" altLang="zh-CN" sz="4000" dirty="0"/>
            </a:br>
            <a:r>
              <a:rPr lang="en-US" altLang="zh-CN" sz="4000" dirty="0"/>
              <a:t>→ </a:t>
            </a:r>
            <a:r>
              <a:rPr lang="zh-CN" altLang="zh-CN" sz="4000" dirty="0"/>
              <a:t>說明：魔鬼知道神是誰，但仍選擇悖逆。</a:t>
            </a:r>
            <a:br>
              <a:rPr lang="en-US" altLang="zh-CN" sz="4000" dirty="0"/>
            </a:br>
            <a:r>
              <a:rPr lang="en-US" altLang="zh-CN" sz="4000" dirty="0"/>
              <a:t>→ </a:t>
            </a:r>
            <a:r>
              <a:rPr lang="zh-CN" altLang="zh-CN" sz="4000" dirty="0"/>
              <a:t>應用：我們認識神、順服祂，魔鬼就無法勝過我們。</a:t>
            </a:r>
          </a:p>
        </p:txBody>
      </p:sp>
    </p:spTree>
    <p:extLst>
      <p:ext uri="{BB962C8B-B14F-4D97-AF65-F5344CB8AC3E}">
        <p14:creationId xmlns:p14="http://schemas.microsoft.com/office/powerpoint/2010/main" val="113894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A32C-032E-FAD6-2190-7083DFBA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9638C-818F-5BD1-437F-EAECF42D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見證與應用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796C99-0718-1DBB-042D-CBB744F6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CN" altLang="zh-CN" b="1" dirty="0"/>
              <a:t>個人或宣教見證</a:t>
            </a:r>
            <a:endParaRPr lang="en-US" altLang="zh-CN" b="1" dirty="0"/>
          </a:p>
          <a:p>
            <a:pPr lvl="0"/>
            <a:endParaRPr lang="en-US" altLang="zh-CN" sz="4000" b="1" dirty="0"/>
          </a:p>
          <a:p>
            <a:pPr lvl="0"/>
            <a:r>
              <a:rPr lang="zh-CN" altLang="zh-CN" dirty="0"/>
              <a:t>在宣教中遭遇疾病或壓制，宣告耶穌基督的權柄、以信心禱告與行動回應，結果立刻得醫治與釋放</a:t>
            </a:r>
            <a:r>
              <a:rPr lang="zh-CN" altLang="en-US" dirty="0"/>
              <a:t>。</a:t>
            </a:r>
            <a:endParaRPr lang="en-US" altLang="zh-CN" dirty="0"/>
          </a:p>
          <a:p>
            <a:pPr lvl="0"/>
            <a:endParaRPr lang="en-US" altLang="zh-CN" sz="4000" dirty="0"/>
          </a:p>
          <a:p>
            <a:pPr lvl="0"/>
            <a:r>
              <a:rPr lang="zh-CN" altLang="zh-CN" dirty="0"/>
              <a:t>重點：不是</a:t>
            </a:r>
            <a:r>
              <a:rPr lang="en-US" altLang="zh-CN" dirty="0"/>
              <a:t>“</a:t>
            </a:r>
            <a:r>
              <a:rPr lang="zh-CN" altLang="zh-CN" dirty="0"/>
              <a:t>技術趕鬼</a:t>
            </a:r>
            <a:r>
              <a:rPr lang="en-US" altLang="zh-CN" dirty="0"/>
              <a:t>”</a:t>
            </a:r>
            <a:r>
              <a:rPr lang="zh-CN" altLang="zh-CN" dirty="0"/>
              <a:t>，而是</a:t>
            </a:r>
            <a:r>
              <a:rPr lang="zh-CN" altLang="zh-CN" b="1" dirty="0"/>
              <a:t>信心的順服與倚靠</a:t>
            </a:r>
            <a:r>
              <a:rPr lang="zh-CN" altLang="zh-CN" dirty="0"/>
              <a:t>。</a:t>
            </a:r>
            <a:endParaRPr lang="zh-CN" altLang="zh-CN" sz="4000" dirty="0"/>
          </a:p>
        </p:txBody>
      </p:sp>
    </p:spTree>
    <p:extLst>
      <p:ext uri="{BB962C8B-B14F-4D97-AF65-F5344CB8AC3E}">
        <p14:creationId xmlns:p14="http://schemas.microsoft.com/office/powerpoint/2010/main" val="81566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E4820-3B42-705E-34BA-E99347B8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D440F-41BF-C4F5-289E-842C1C64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小組反思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446A82-663D-DDAA-4D43-D90B75186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sz="4000" dirty="0"/>
              <a:t>你生命中有哪些領域正在經歷屬靈爭戰？</a:t>
            </a:r>
            <a:br>
              <a:rPr lang="en-US" altLang="zh-CN" sz="4000" dirty="0"/>
            </a:br>
            <a:r>
              <a:rPr lang="zh-CN" altLang="zh-CN" sz="4000" dirty="0"/>
              <a:t>（如懼怕、罪的捆綁、謊言、懶惰、責怪）</a:t>
            </a:r>
          </a:p>
          <a:p>
            <a:r>
              <a:rPr lang="zh-CN" altLang="zh-CN" sz="4000" dirty="0"/>
              <a:t>哪段經文能幫助你用真理抵擋撒但？</a:t>
            </a:r>
            <a:endParaRPr lang="zh-CN" altLang="zh-CN" sz="5400" dirty="0"/>
          </a:p>
        </p:txBody>
      </p:sp>
    </p:spTree>
    <p:extLst>
      <p:ext uri="{BB962C8B-B14F-4D97-AF65-F5344CB8AC3E}">
        <p14:creationId xmlns:p14="http://schemas.microsoft.com/office/powerpoint/2010/main" val="208024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8AF42-D380-3B3F-B57C-2A8DA97F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課程目標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FB6CA-C074-CCB6-AB87-C6F8B6B4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zh-CN" sz="4000" b="1" dirty="0"/>
              <a:t>説明信徒認識屬靈爭戰的真實存在與日常影響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endParaRPr lang="en-US" altLang="zh-CN" sz="4000" b="1" dirty="0"/>
          </a:p>
          <a:p>
            <a:r>
              <a:rPr lang="zh-CN" altLang="zh-CN" sz="4000" b="1" dirty="0"/>
              <a:t>學習如何在基督裡得勝，而不是陷入恐懼或迷信。</a:t>
            </a:r>
          </a:p>
          <a:p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719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1D63-5B0B-1D10-F241-742657E2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E28E9-CD77-C662-D396-6788F028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屬靈爭戰的本質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AD829-7C14-0070-B56C-F15F13D8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CN" altLang="zh-CN" sz="4000" dirty="0"/>
              <a:t>屬靈爭戰不是人與人之間的衝突，而是</a:t>
            </a:r>
            <a:r>
              <a:rPr lang="zh-CN" altLang="zh-CN" sz="4000" b="1" dirty="0"/>
              <a:t>在思想、信仰、意志上的爭戰</a:t>
            </a:r>
            <a:r>
              <a:rPr lang="zh-CN" altLang="zh-CN" sz="4000" dirty="0"/>
              <a:t>。</a:t>
            </a:r>
          </a:p>
          <a:p>
            <a:pPr lvl="0"/>
            <a:r>
              <a:rPr lang="zh-CN" altLang="zh-CN" sz="4000" dirty="0"/>
              <a:t>聖經清楚指出：</a:t>
            </a:r>
            <a:r>
              <a:rPr lang="en-US" altLang="zh-CN" sz="4000" dirty="0"/>
              <a:t>“</a:t>
            </a:r>
            <a:r>
              <a:rPr lang="zh-CN" altLang="zh-CN" sz="4000" dirty="0"/>
              <a:t>我們並不是與屬血氣的爭戰，乃是與那些執政的、掌權的、管轄這幽暗世界的，以及天空屬靈氣的惡魔爭戰。</a:t>
            </a:r>
            <a:r>
              <a:rPr lang="en-US" altLang="zh-CN" sz="4000" dirty="0"/>
              <a:t>”</a:t>
            </a:r>
            <a:r>
              <a:rPr lang="zh-CN" altLang="zh-CN" sz="4000" dirty="0"/>
              <a:t>（</a:t>
            </a:r>
            <a:r>
              <a:rPr lang="zh-CN" altLang="zh-CN" sz="4000" b="1" dirty="0"/>
              <a:t>以弗所書</a:t>
            </a:r>
            <a:r>
              <a:rPr lang="en-US" altLang="zh-CN" sz="4000" b="1" dirty="0"/>
              <a:t>6:12</a:t>
            </a:r>
            <a:r>
              <a:rPr lang="zh-CN" altLang="zh-CN" sz="4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8885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D51AF-C86C-8012-46D7-F7C0098D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8343C-0296-213A-991C-B2D736A9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魔鬼</a:t>
            </a:r>
            <a:r>
              <a:rPr lang="zh-CN" altLang="zh-CN" b="1"/>
              <a:t>與天使</a:t>
            </a:r>
            <a:r>
              <a:rPr lang="en-US" altLang="zh-CN" b="1"/>
              <a:t>-</a:t>
            </a:r>
            <a:r>
              <a:rPr lang="zh-CN" altLang="zh-CN" b="1" dirty="0"/>
              <a:t>起源與本質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9D297E-53F6-C7E5-C6C8-5E3AF3A6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zh-CN" altLang="zh-CN" sz="4000" dirty="0"/>
              <a:t>天使是神所造的靈（</a:t>
            </a:r>
            <a:r>
              <a:rPr lang="zh-CN" altLang="zh-CN" sz="4000" b="1" dirty="0"/>
              <a:t>希伯來書</a:t>
            </a:r>
            <a:r>
              <a:rPr lang="en-US" altLang="zh-CN" sz="4000" b="1" dirty="0"/>
              <a:t>1:14</a:t>
            </a:r>
            <a:r>
              <a:rPr lang="zh-CN" altLang="zh-CN" sz="4000" dirty="0"/>
              <a:t>），被差遣服侍將要承受救恩的人。</a:t>
            </a:r>
            <a:endParaRPr lang="en-US" altLang="zh-CN" sz="4000" dirty="0"/>
          </a:p>
          <a:p>
            <a:pPr lvl="0"/>
            <a:endParaRPr lang="zh-CN" altLang="zh-CN" sz="4000" dirty="0"/>
          </a:p>
          <a:p>
            <a:pPr lvl="0"/>
            <a:r>
              <a:rPr lang="zh-CN" altLang="zh-CN" sz="4000" dirty="0"/>
              <a:t>部分天使因驕傲與悖逆墮落（</a:t>
            </a:r>
            <a:r>
              <a:rPr lang="zh-CN" altLang="zh-CN" sz="4000" b="1" dirty="0"/>
              <a:t>以賽亞書</a:t>
            </a:r>
            <a:r>
              <a:rPr lang="en-US" altLang="zh-CN" sz="4000" b="1" dirty="0"/>
              <a:t>14:12–15</a:t>
            </a:r>
            <a:r>
              <a:rPr lang="zh-CN" altLang="zh-CN" sz="4000" dirty="0"/>
              <a:t>；</a:t>
            </a:r>
            <a:r>
              <a:rPr lang="zh-CN" altLang="zh-CN" sz="4000" b="1" dirty="0"/>
              <a:t>以西結書</a:t>
            </a:r>
            <a:r>
              <a:rPr lang="en-US" altLang="zh-CN" sz="4000" b="1" dirty="0"/>
              <a:t>28:12–17</a:t>
            </a:r>
            <a:r>
              <a:rPr lang="zh-CN" altLang="zh-CN" sz="4000" dirty="0"/>
              <a:t>），成為</a:t>
            </a:r>
            <a:r>
              <a:rPr lang="en-US" altLang="zh-CN" sz="4000" dirty="0"/>
              <a:t>“</a:t>
            </a:r>
            <a:r>
              <a:rPr lang="zh-CN" altLang="zh-CN" sz="4000" dirty="0"/>
              <a:t>魔鬼</a:t>
            </a:r>
            <a:r>
              <a:rPr lang="en-US" altLang="zh-CN" sz="4000" dirty="0"/>
              <a:t>”</a:t>
            </a:r>
            <a:r>
              <a:rPr lang="zh-CN" altLang="zh-CN" sz="4000" dirty="0"/>
              <a:t>或</a:t>
            </a:r>
            <a:r>
              <a:rPr lang="en-US" altLang="zh-CN" sz="4000" dirty="0"/>
              <a:t>“</a:t>
            </a:r>
            <a:r>
              <a:rPr lang="zh-CN" altLang="zh-CN" sz="4000" dirty="0"/>
              <a:t>撒但</a:t>
            </a:r>
            <a:r>
              <a:rPr lang="en-US" altLang="zh-CN" sz="4000" dirty="0"/>
              <a:t>”</a:t>
            </a:r>
            <a:r>
              <a:rPr lang="zh-CN" altLang="zh-CN" sz="4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081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485D-526F-45D3-5ECF-8FCFB1A7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0BA64-C439-6F93-9D6F-DAB17C55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魔鬼的目的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37BFF-B624-7FFA-3CE5-CE489515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sz="4000" dirty="0"/>
              <a:t>使人不認識神、離開神、懷疑神的良善（</a:t>
            </a:r>
            <a:r>
              <a:rPr lang="zh-CN" altLang="zh-CN" sz="4000" b="1" dirty="0"/>
              <a:t>創世記</a:t>
            </a:r>
            <a:r>
              <a:rPr lang="en-US" altLang="zh-CN" sz="4000" b="1" dirty="0"/>
              <a:t>3:1–6</a:t>
            </a:r>
            <a:r>
              <a:rPr lang="zh-CN" altLang="zh-CN" sz="4000" dirty="0"/>
              <a:t>）。</a:t>
            </a:r>
          </a:p>
          <a:p>
            <a:pPr lvl="0"/>
            <a:r>
              <a:rPr lang="zh-CN" altLang="zh-CN" sz="4000" dirty="0"/>
              <a:t>撒但在約伯記中也顯為控告者，攻擊信徒（</a:t>
            </a:r>
            <a:r>
              <a:rPr lang="zh-CN" altLang="zh-CN" sz="4000" b="1" dirty="0"/>
              <a:t>約伯記</a:t>
            </a:r>
            <a:r>
              <a:rPr lang="en-US" altLang="zh-CN" sz="4000" b="1" dirty="0"/>
              <a:t>1–2</a:t>
            </a:r>
            <a:r>
              <a:rPr lang="zh-CN" altLang="zh-CN" sz="4000" b="1" dirty="0"/>
              <a:t>章</a:t>
            </a:r>
            <a:r>
              <a:rPr lang="zh-CN" altLang="zh-CN" sz="4000" dirty="0"/>
              <a:t>；</a:t>
            </a:r>
            <a:r>
              <a:rPr lang="zh-CN" altLang="zh-CN" sz="4000" b="1" dirty="0"/>
              <a:t>撒迦利亞書</a:t>
            </a:r>
            <a:r>
              <a:rPr lang="en-US" altLang="zh-CN" sz="4000" b="1" dirty="0"/>
              <a:t>3:1–2</a:t>
            </a:r>
            <a:r>
              <a:rPr lang="zh-CN" altLang="zh-CN" sz="4000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81005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91DF-9D5D-1DD8-C3B9-512FCFAA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182585-F484-7235-9D9A-992E3D51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魔鬼的能力與限制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21502D-5137-5FD5-1398-E288A604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zh-CN" altLang="zh-CN" sz="4000" dirty="0"/>
              <a:t>能影響人身體：使人軟弱、生病（</a:t>
            </a:r>
            <a:r>
              <a:rPr lang="zh-CN" altLang="zh-CN" sz="4000" b="1" dirty="0"/>
              <a:t>路加福音</a:t>
            </a:r>
            <a:r>
              <a:rPr lang="en-US" altLang="zh-CN" sz="4000" b="1" dirty="0"/>
              <a:t>13:11,16</a:t>
            </a:r>
            <a:r>
              <a:rPr lang="zh-CN" altLang="zh-CN" sz="4000" dirty="0"/>
              <a:t>）。</a:t>
            </a:r>
          </a:p>
          <a:p>
            <a:pPr lvl="0"/>
            <a:r>
              <a:rPr lang="zh-CN" altLang="zh-CN" sz="4000" dirty="0"/>
              <a:t>能影響人思想：放下惡念（</a:t>
            </a:r>
            <a:r>
              <a:rPr lang="zh-CN" altLang="zh-CN" sz="4000" b="1" dirty="0"/>
              <a:t>約翰福音</a:t>
            </a:r>
            <a:r>
              <a:rPr lang="en-US" altLang="zh-CN" sz="4000" b="1" dirty="0"/>
              <a:t>13:2</a:t>
            </a:r>
            <a:r>
              <a:rPr lang="zh-CN" altLang="zh-CN" sz="4000" dirty="0"/>
              <a:t>；</a:t>
            </a:r>
            <a:r>
              <a:rPr lang="zh-CN" altLang="zh-CN" sz="4000" b="1" dirty="0"/>
              <a:t>使徒行傳</a:t>
            </a:r>
            <a:r>
              <a:rPr lang="en-US" altLang="zh-CN" sz="4000" b="1" dirty="0"/>
              <a:t>5:3</a:t>
            </a:r>
            <a:r>
              <a:rPr lang="zh-CN" altLang="zh-CN" sz="4000" dirty="0"/>
              <a:t>）。</a:t>
            </a:r>
          </a:p>
          <a:p>
            <a:pPr lvl="0"/>
            <a:r>
              <a:rPr lang="zh-CN" altLang="zh-CN" sz="4000" dirty="0"/>
              <a:t>但魔鬼的權柄是</a:t>
            </a:r>
            <a:r>
              <a:rPr lang="zh-CN" altLang="zh-CN" sz="4000" b="1" dirty="0"/>
              <a:t>神所許可的</a:t>
            </a:r>
            <a:r>
              <a:rPr lang="zh-CN" altLang="zh-CN" sz="4000" dirty="0"/>
              <a:t>，不能超越神的主權（</a:t>
            </a:r>
            <a:r>
              <a:rPr lang="zh-CN" altLang="zh-CN" sz="4000" b="1" dirty="0"/>
              <a:t>約伯記</a:t>
            </a:r>
            <a:r>
              <a:rPr lang="en-US" altLang="zh-CN" sz="4000" b="1" dirty="0"/>
              <a:t>1:12</a:t>
            </a:r>
            <a:r>
              <a:rPr lang="zh-CN" altLang="zh-CN" sz="4000" dirty="0"/>
              <a:t>）。</a:t>
            </a:r>
          </a:p>
          <a:p>
            <a:r>
              <a:rPr lang="zh-CN" altLang="zh-CN" sz="4000" dirty="0"/>
              <a:t>魔鬼仍可在地上活動（</a:t>
            </a:r>
            <a:r>
              <a:rPr lang="zh-CN" altLang="zh-CN" sz="4000" b="1" dirty="0"/>
              <a:t>彼得前書</a:t>
            </a:r>
            <a:r>
              <a:rPr lang="en-US" altLang="zh-CN" sz="4000" b="1" dirty="0"/>
              <a:t>5:8</a:t>
            </a:r>
            <a:r>
              <a:rPr lang="zh-CN" altLang="zh-CN" sz="4000" dirty="0"/>
              <a:t>），但終極結局已定（</a:t>
            </a:r>
            <a:r>
              <a:rPr lang="zh-CN" altLang="zh-CN" sz="4000" b="1" dirty="0"/>
              <a:t>啟示錄</a:t>
            </a:r>
            <a:r>
              <a:rPr lang="en-US" altLang="zh-CN" sz="4000" b="1" dirty="0"/>
              <a:t>20:10</a:t>
            </a:r>
            <a:r>
              <a:rPr lang="zh-CN" altLang="zh-CN" sz="4000" dirty="0"/>
              <a:t>）</a:t>
            </a:r>
            <a:endParaRPr lang="zh-CN" altLang="zh-CN" sz="5400" dirty="0"/>
          </a:p>
        </p:txBody>
      </p:sp>
    </p:spTree>
    <p:extLst>
      <p:ext uri="{BB962C8B-B14F-4D97-AF65-F5344CB8AC3E}">
        <p14:creationId xmlns:p14="http://schemas.microsoft.com/office/powerpoint/2010/main" val="195647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1F0BD-FD5A-12F3-8A30-1F0509937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45A8F-E0F2-1C51-4D4E-C5D3B694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魔鬼的結局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0C5339-875E-A48B-0DC6-DDEC1DF14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CN" sz="4400" dirty="0"/>
              <a:t>“</a:t>
            </a:r>
            <a:r>
              <a:rPr lang="zh-CN" altLang="zh-CN" sz="4400" dirty="0"/>
              <a:t>那迷惑他們的魔鬼被扔在硫磺火湖裡，晝夜受痛苦直到永永遠遠。</a:t>
            </a:r>
            <a:r>
              <a:rPr lang="en-US" altLang="zh-CN" sz="4400" dirty="0"/>
              <a:t>”</a:t>
            </a:r>
            <a:r>
              <a:rPr lang="zh-CN" altLang="zh-CN" sz="4400" dirty="0"/>
              <a:t>（</a:t>
            </a:r>
            <a:r>
              <a:rPr lang="zh-CN" altLang="zh-CN" sz="4400" b="1" dirty="0"/>
              <a:t>啟示錄</a:t>
            </a:r>
            <a:r>
              <a:rPr lang="en-US" altLang="zh-CN" sz="4400" b="1" dirty="0"/>
              <a:t>20:10</a:t>
            </a:r>
            <a:r>
              <a:rPr lang="zh-CN" altLang="zh-CN" sz="4400" dirty="0"/>
              <a:t>）</a:t>
            </a:r>
          </a:p>
          <a:p>
            <a:pPr lvl="0"/>
            <a:r>
              <a:rPr lang="zh-CN" altLang="zh-CN" sz="4400" dirty="0"/>
              <a:t>我們如今雖在戰場上，但結局已由基督決定</a:t>
            </a:r>
            <a:r>
              <a:rPr lang="en-US" altLang="zh-CN" sz="4400" dirty="0"/>
              <a:t> – </a:t>
            </a:r>
            <a:r>
              <a:rPr lang="zh-CN" altLang="en-US" sz="4400" dirty="0"/>
              <a:t>我們已經得勝</a:t>
            </a:r>
            <a:r>
              <a:rPr lang="zh-CN" altLang="zh-CN" sz="4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8956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F1DC2-541A-1423-7DB3-97157A6E4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B0A3F-74F8-9828-6BB1-B534F0BC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撒但的常見策略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0083DE-A540-E909-7857-47E4CDFD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CN" altLang="zh-CN" b="1" dirty="0"/>
              <a:t>創世記</a:t>
            </a:r>
            <a:r>
              <a:rPr lang="en-US" altLang="zh-CN" b="1" dirty="0"/>
              <a:t>3:1–5</a:t>
            </a:r>
          </a:p>
          <a:p>
            <a:pPr lvl="0"/>
            <a:r>
              <a:rPr lang="en-US" altLang="zh-CN" dirty="0"/>
              <a:t>“</a:t>
            </a:r>
            <a:r>
              <a:rPr lang="zh-CN" altLang="zh-CN" dirty="0"/>
              <a:t>神豈是真說</a:t>
            </a:r>
            <a:r>
              <a:rPr lang="en-US" altLang="zh-CN" dirty="0"/>
              <a:t>…”</a:t>
            </a:r>
          </a:p>
          <a:p>
            <a:pPr lvl="0"/>
            <a:r>
              <a:rPr lang="zh-CN" altLang="zh-CN" dirty="0"/>
              <a:t>歪曲神的話，引起懷疑</a:t>
            </a:r>
            <a:endParaRPr lang="en-US" altLang="zh-CN" dirty="0"/>
          </a:p>
          <a:p>
            <a:pPr lvl="0"/>
            <a:endParaRPr lang="en-US" altLang="zh-CN" sz="4400" dirty="0"/>
          </a:p>
          <a:p>
            <a:pPr lvl="0"/>
            <a:r>
              <a:rPr lang="zh-CN" altLang="zh-CN" b="1" dirty="0"/>
              <a:t>馬太福音</a:t>
            </a:r>
            <a:r>
              <a:rPr lang="en-US" altLang="zh-CN" b="1" dirty="0"/>
              <a:t>4:1–11</a:t>
            </a:r>
          </a:p>
          <a:p>
            <a:pPr lvl="0"/>
            <a:r>
              <a:rPr lang="zh-CN" altLang="zh-CN" dirty="0"/>
              <a:t>耶穌被試探三次，都用神的話抵擋</a:t>
            </a:r>
            <a:endParaRPr lang="en-US" altLang="zh-CN" dirty="0"/>
          </a:p>
          <a:p>
            <a:pPr lvl="0"/>
            <a:r>
              <a:rPr lang="zh-CN" altLang="zh-CN" dirty="0"/>
              <a:t>誘惑人用不義的方式滿足需要</a:t>
            </a:r>
            <a:endParaRPr lang="zh-CN" altLang="zh-CN" sz="4400" dirty="0"/>
          </a:p>
        </p:txBody>
      </p:sp>
    </p:spTree>
    <p:extLst>
      <p:ext uri="{BB962C8B-B14F-4D97-AF65-F5344CB8AC3E}">
        <p14:creationId xmlns:p14="http://schemas.microsoft.com/office/powerpoint/2010/main" val="423374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96D9-2700-E7C4-F2D1-331FA9048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54959-2F6C-0FFA-6366-C18CEEDC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撒但的常見策略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993FD-6C10-FC2A-4AB0-AD73C5F9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CN" altLang="zh-CN" b="1" dirty="0"/>
              <a:t>約翰福音</a:t>
            </a:r>
            <a:r>
              <a:rPr lang="en-US" altLang="zh-CN" b="1" dirty="0"/>
              <a:t>13:2</a:t>
            </a:r>
          </a:p>
          <a:p>
            <a:pPr lvl="0"/>
            <a:r>
              <a:rPr lang="zh-CN" altLang="zh-CN" dirty="0"/>
              <a:t>撒但放入</a:t>
            </a:r>
            <a:r>
              <a:rPr lang="en-US" altLang="zh-CN" dirty="0"/>
              <a:t>“</a:t>
            </a:r>
            <a:r>
              <a:rPr lang="zh-CN" altLang="zh-CN" dirty="0"/>
              <a:t>出賣主</a:t>
            </a:r>
            <a:r>
              <a:rPr lang="en-US" altLang="zh-CN" dirty="0"/>
              <a:t>”</a:t>
            </a:r>
            <a:r>
              <a:rPr lang="zh-CN" altLang="zh-CN" dirty="0"/>
              <a:t>的意念</a:t>
            </a:r>
            <a:endParaRPr lang="en-US" altLang="zh-CN" dirty="0"/>
          </a:p>
          <a:p>
            <a:pPr lvl="0"/>
            <a:r>
              <a:rPr lang="zh-CN" altLang="zh-CN" dirty="0"/>
              <a:t>在思想中播下謊言</a:t>
            </a:r>
            <a:endParaRPr lang="en-US" altLang="zh-CN" dirty="0"/>
          </a:p>
          <a:p>
            <a:pPr lvl="0"/>
            <a:endParaRPr lang="en-US" altLang="zh-CN" sz="4400" dirty="0"/>
          </a:p>
          <a:p>
            <a:pPr lvl="0"/>
            <a:r>
              <a:rPr lang="zh-CN" altLang="zh-CN" b="1" dirty="0"/>
              <a:t>啟示錄</a:t>
            </a:r>
            <a:r>
              <a:rPr lang="en-US" altLang="zh-CN" b="1" dirty="0"/>
              <a:t>12:10</a:t>
            </a:r>
          </a:p>
          <a:p>
            <a:pPr lvl="0"/>
            <a:r>
              <a:rPr lang="zh-CN" altLang="zh-CN" dirty="0"/>
              <a:t>撒但是</a:t>
            </a:r>
            <a:r>
              <a:rPr lang="en-US" altLang="zh-CN" dirty="0"/>
              <a:t>“</a:t>
            </a:r>
            <a:r>
              <a:rPr lang="zh-CN" altLang="zh-CN" dirty="0"/>
              <a:t>晝夜控告弟兄的</a:t>
            </a:r>
            <a:r>
              <a:rPr lang="en-US" altLang="zh-CN" dirty="0"/>
              <a:t>” – </a:t>
            </a:r>
            <a:r>
              <a:rPr lang="zh-CN" altLang="en-US" dirty="0"/>
              <a:t>“你不是屬神的”，“神不愛你這樣的人”</a:t>
            </a:r>
            <a:endParaRPr lang="en-US" altLang="zh-CN" dirty="0"/>
          </a:p>
          <a:p>
            <a:pPr lvl="0"/>
            <a:r>
              <a:rPr lang="zh-CN" altLang="zh-CN" dirty="0"/>
              <a:t>控告與恐嚇</a:t>
            </a:r>
            <a:endParaRPr lang="zh-CN" altLang="zh-CN" sz="4400" dirty="0"/>
          </a:p>
        </p:txBody>
      </p:sp>
    </p:spTree>
    <p:extLst>
      <p:ext uri="{BB962C8B-B14F-4D97-AF65-F5344CB8AC3E}">
        <p14:creationId xmlns:p14="http://schemas.microsoft.com/office/powerpoint/2010/main" val="1080163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状">
  <a:themeElements>
    <a:clrScheme name="网状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网状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网状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