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647" r:id="rId2"/>
    <p:sldId id="1079" r:id="rId3"/>
    <p:sldId id="1077" r:id="rId4"/>
    <p:sldId id="1078" r:id="rId5"/>
    <p:sldId id="1089" r:id="rId6"/>
    <p:sldId id="1080" r:id="rId7"/>
    <p:sldId id="1082" r:id="rId8"/>
    <p:sldId id="1087" r:id="rId9"/>
    <p:sldId id="1088" r:id="rId10"/>
    <p:sldId id="1085" r:id="rId11"/>
    <p:sldId id="1086" r:id="rId12"/>
    <p:sldId id="1084" r:id="rId13"/>
    <p:sldId id="1094" r:id="rId14"/>
    <p:sldId id="1689" r:id="rId15"/>
    <p:sldId id="1081" r:id="rId16"/>
    <p:sldId id="733" r:id="rId17"/>
    <p:sldId id="1060" r:id="rId18"/>
    <p:sldId id="1090" r:id="rId19"/>
    <p:sldId id="1091" r:id="rId20"/>
    <p:sldId id="1093" r:id="rId21"/>
    <p:sldId id="646" r:id="rId22"/>
    <p:sldId id="643" r:id="rId23"/>
    <p:sldId id="1095" r:id="rId24"/>
    <p:sldId id="419" r:id="rId25"/>
    <p:sldId id="1066" r:id="rId26"/>
    <p:sldId id="1092" r:id="rId27"/>
    <p:sldId id="109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BFF29"/>
    <a:srgbClr val="FFF101"/>
    <a:srgbClr val="00008A"/>
    <a:srgbClr val="00002F"/>
    <a:srgbClr val="00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454" autoAdjust="0"/>
    <p:restoredTop sz="82850"/>
  </p:normalViewPr>
  <p:slideViewPr>
    <p:cSldViewPr snapToGrid="0" snapToObjects="1">
      <p:cViewPr varScale="1">
        <p:scale>
          <a:sx n="156" d="100"/>
          <a:sy n="156" d="100"/>
        </p:scale>
        <p:origin x="1368" y="184"/>
      </p:cViewPr>
      <p:guideLst>
        <p:guide orient="horz" pos="2160"/>
        <p:guide pos="3840"/>
      </p:guideLst>
    </p:cSldViewPr>
  </p:slideViewPr>
  <p:outlineViewPr>
    <p:cViewPr>
      <p:scale>
        <a:sx n="33" d="100"/>
        <a:sy n="33" d="100"/>
      </p:scale>
      <p:origin x="0" y="-2032"/>
    </p:cViewPr>
  </p:outlineViewPr>
  <p:notesTextViewPr>
    <p:cViewPr>
      <p:scale>
        <a:sx n="140" d="100"/>
        <a:sy n="140" d="100"/>
      </p:scale>
      <p:origin x="0" y="0"/>
    </p:cViewPr>
  </p:notesTextViewPr>
  <p:sorterViewPr>
    <p:cViewPr varScale="1">
      <p:scale>
        <a:sx n="1" d="1"/>
        <a:sy n="1" d="1"/>
      </p:scale>
      <p:origin x="0" y="6648"/>
    </p:cViewPr>
  </p:sorterViewPr>
  <p:notesViewPr>
    <p:cSldViewPr snapToGrid="0" snapToObjects="1">
      <p:cViewPr varScale="1">
        <p:scale>
          <a:sx n="169" d="100"/>
          <a:sy n="169" d="100"/>
        </p:scale>
        <p:origin x="660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C3DAD-4989-3140-852C-51F0E713863B}" type="datetimeFigureOut">
              <a:rPr lang="en-US" smtClean="0"/>
              <a:t>6/9/25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B604E-BB4C-B347-BC1F-52D692944F09}" type="slidenum">
              <a:rPr lang="en-US" smtClean="0"/>
              <a:t>‹#›</a:t>
            </a:fld>
            <a:endParaRPr lang="en-US"/>
          </a:p>
        </p:txBody>
      </p:sp>
    </p:spTree>
    <p:extLst>
      <p:ext uri="{BB962C8B-B14F-4D97-AF65-F5344CB8AC3E}">
        <p14:creationId xmlns:p14="http://schemas.microsoft.com/office/powerpoint/2010/main" val="1320061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800" dirty="0">
                <a:effectLst/>
              </a:rPr>
              <a:t>因為人老了所以會死；若不會死，怎麼會老？多老才算老？</a:t>
            </a:r>
            <a:endParaRPr lang="en-US" altLang="zh-TW" sz="180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800" dirty="0">
                <a:effectLst/>
              </a:rPr>
              <a:t>新老、舊老、真老（</a:t>
            </a:r>
            <a:r>
              <a:rPr lang="en-US" altLang="zh-TW" sz="1800" dirty="0">
                <a:effectLst/>
              </a:rPr>
              <a:t>85+</a:t>
            </a:r>
            <a:r>
              <a:rPr lang="zh-TW" altLang="en-US" sz="1800" dirty="0">
                <a:effectLst/>
              </a:rPr>
              <a:t>）</a:t>
            </a:r>
            <a:endParaRPr lang="en-US" altLang="zh-TW" sz="1800" dirty="0">
              <a:effectLst/>
            </a:endParaRPr>
          </a:p>
          <a:p>
            <a:endParaRPr lang="en-US" sz="1800" dirty="0"/>
          </a:p>
        </p:txBody>
      </p:sp>
      <p:sp>
        <p:nvSpPr>
          <p:cNvPr id="4" name="Slide Number Placeholder 3"/>
          <p:cNvSpPr>
            <a:spLocks noGrp="1"/>
          </p:cNvSpPr>
          <p:nvPr>
            <p:ph type="sldNum" sz="quarter" idx="5"/>
          </p:nvPr>
        </p:nvSpPr>
        <p:spPr/>
        <p:txBody>
          <a:bodyPr/>
          <a:lstStyle/>
          <a:p>
            <a:fld id="{857B604E-BB4C-B347-BC1F-52D692944F09}" type="slidenum">
              <a:rPr lang="en-US" smtClean="0"/>
              <a:t>1</a:t>
            </a:fld>
            <a:endParaRPr lang="en-US"/>
          </a:p>
        </p:txBody>
      </p:sp>
    </p:spTree>
    <p:extLst>
      <p:ext uri="{BB962C8B-B14F-4D97-AF65-F5344CB8AC3E}">
        <p14:creationId xmlns:p14="http://schemas.microsoft.com/office/powerpoint/2010/main" val="291666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Olive Tree of </a:t>
            </a:r>
            <a:r>
              <a:rPr lang="en-US" sz="1200" b="1" i="0" u="none" strike="noStrike" kern="1200" dirty="0" err="1">
                <a:solidFill>
                  <a:schemeClr val="tx1"/>
                </a:solidFill>
                <a:effectLst/>
                <a:latin typeface="+mn-lt"/>
                <a:ea typeface="+mn-ea"/>
                <a:cs typeface="+mn-cs"/>
              </a:rPr>
              <a:t>Vouves</a:t>
            </a:r>
            <a:endParaRPr lang="en-US" dirty="0"/>
          </a:p>
          <a:p>
            <a:r>
              <a:rPr lang="en-US" dirty="0"/>
              <a:t>Crete 3000-5000 yrs old</a:t>
            </a:r>
          </a:p>
        </p:txBody>
      </p:sp>
      <p:sp>
        <p:nvSpPr>
          <p:cNvPr id="4" name="Slide Number Placeholder 3"/>
          <p:cNvSpPr>
            <a:spLocks noGrp="1"/>
          </p:cNvSpPr>
          <p:nvPr>
            <p:ph type="sldNum" sz="quarter" idx="5"/>
          </p:nvPr>
        </p:nvSpPr>
        <p:spPr/>
        <p:txBody>
          <a:bodyPr/>
          <a:lstStyle/>
          <a:p>
            <a:fld id="{857B604E-BB4C-B347-BC1F-52D692944F09}" type="slidenum">
              <a:rPr lang="en-US" smtClean="0"/>
              <a:t>11</a:t>
            </a:fld>
            <a:endParaRPr lang="en-US"/>
          </a:p>
        </p:txBody>
      </p:sp>
    </p:spTree>
    <p:extLst>
      <p:ext uri="{BB962C8B-B14F-4D97-AF65-F5344CB8AC3E}">
        <p14:creationId xmlns:p14="http://schemas.microsoft.com/office/powerpoint/2010/main" val="77236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“Trees can indeed live indefinitely, but this does not happen,</a:t>
            </a:r>
            <a:r>
              <a:rPr lang="zh-TW" altLang="en-US" dirty="0"/>
              <a:t> </a:t>
            </a:r>
            <a:r>
              <a:rPr lang="en-US" dirty="0"/>
              <a:t>They are killed”  Franco Biondi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Great Basin bristlecone pine Methuselah</a:t>
            </a:r>
            <a:endParaRPr lang="en-US" dirty="0"/>
          </a:p>
          <a:p>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12</a:t>
            </a:fld>
            <a:endParaRPr lang="en-US"/>
          </a:p>
        </p:txBody>
      </p:sp>
    </p:spTree>
    <p:extLst>
      <p:ext uri="{BB962C8B-B14F-4D97-AF65-F5344CB8AC3E}">
        <p14:creationId xmlns:p14="http://schemas.microsoft.com/office/powerpoint/2010/main" val="233645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immortal jellyfish,</a:t>
            </a:r>
            <a:r>
              <a:rPr lang="zh-TW" altLang="en-US" dirty="0"/>
              <a:t> </a:t>
            </a:r>
            <a:r>
              <a:rPr lang="en-US" altLang="zh-TW" dirty="0"/>
              <a:t>by a</a:t>
            </a:r>
            <a:r>
              <a:rPr lang="zh-TW" altLang="en-US" dirty="0"/>
              <a:t> </a:t>
            </a:r>
            <a:r>
              <a:rPr lang="en-US" altLang="zh-TW" dirty="0"/>
              <a:t>process called </a:t>
            </a:r>
            <a:r>
              <a:rPr lang="en-US" altLang="zh-TW" dirty="0" err="1"/>
              <a:t>transdifferentiation</a:t>
            </a:r>
            <a:r>
              <a:rPr lang="en-US" altLang="zh-TW" dirty="0"/>
              <a:t> </a:t>
            </a:r>
            <a:r>
              <a:rPr lang="zh-TW" altLang="en-US" sz="1200" b="0" i="0" u="none" strike="noStrike" kern="1200" dirty="0">
                <a:solidFill>
                  <a:schemeClr val="tx1"/>
                </a:solidFill>
                <a:effectLst/>
                <a:latin typeface="+mn-lt"/>
                <a:ea typeface="+mn-ea"/>
                <a:cs typeface="+mn-cs"/>
              </a:rPr>
              <a:t>細胞轉分化</a:t>
            </a:r>
            <a:endParaRPr lang="en-US" altLang="zh-TW" dirty="0"/>
          </a:p>
          <a:p>
            <a:r>
              <a:rPr lang="zh-TW" altLang="en-US" dirty="0"/>
              <a:t>能夠從成熟的水母階段逆轉回水螅體階段，重新開始生命週期。</a:t>
            </a:r>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13</a:t>
            </a:fld>
            <a:endParaRPr lang="en-US"/>
          </a:p>
        </p:txBody>
      </p:sp>
    </p:spTree>
    <p:extLst>
      <p:ext uri="{BB962C8B-B14F-4D97-AF65-F5344CB8AC3E}">
        <p14:creationId xmlns:p14="http://schemas.microsoft.com/office/powerpoint/2010/main" val="422123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生命的追尋</a:t>
            </a:r>
            <a:r>
              <a:rPr lang="zh-TW" altLang="en-US" dirty="0"/>
              <a:t>，內建的本能</a:t>
            </a:r>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17</a:t>
            </a:fld>
            <a:endParaRPr lang="en-US"/>
          </a:p>
        </p:txBody>
      </p:sp>
    </p:spTree>
    <p:extLst>
      <p:ext uri="{BB962C8B-B14F-4D97-AF65-F5344CB8AC3E}">
        <p14:creationId xmlns:p14="http://schemas.microsoft.com/office/powerpoint/2010/main" val="21121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李清照（</a:t>
            </a:r>
            <a:r>
              <a:rPr lang="en-US" altLang="zh-TW" dirty="0"/>
              <a:t>1084</a:t>
            </a:r>
            <a:r>
              <a:rPr lang="zh-TW" altLang="en-US" dirty="0"/>
              <a:t>年</a:t>
            </a:r>
            <a:r>
              <a:rPr lang="en-US" altLang="zh-TW" dirty="0"/>
              <a:t>3</a:t>
            </a:r>
            <a:r>
              <a:rPr lang="zh-TW" altLang="en-US" dirty="0"/>
              <a:t>月</a:t>
            </a:r>
            <a:r>
              <a:rPr lang="en-US" altLang="zh-TW" dirty="0"/>
              <a:t>13</a:t>
            </a:r>
            <a:r>
              <a:rPr lang="zh-TW" altLang="en-US" dirty="0"/>
              <a:t>日～</a:t>
            </a:r>
            <a:r>
              <a:rPr lang="en-US" altLang="zh-TW" dirty="0"/>
              <a:t>1155</a:t>
            </a:r>
            <a:r>
              <a:rPr lang="zh-TW" altLang="en-US" dirty="0"/>
              <a:t>年</a:t>
            </a:r>
            <a:r>
              <a:rPr lang="en-US" altLang="zh-TW" dirty="0"/>
              <a:t>5</a:t>
            </a:r>
            <a:r>
              <a:rPr lang="zh-TW" altLang="en-US" dirty="0"/>
              <a:t>月</a:t>
            </a:r>
            <a:r>
              <a:rPr lang="en-US" altLang="zh-TW" dirty="0"/>
              <a:t>12</a:t>
            </a:r>
            <a:r>
              <a:rPr lang="zh-TW" altLang="en-US" dirty="0"/>
              <a:t>日）</a:t>
            </a:r>
            <a:endParaRPr lang="en-US" altLang="zh-TW"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a:t>1101</a:t>
            </a:r>
            <a:r>
              <a:rPr lang="zh-TW" altLang="en-US" dirty="0"/>
              <a:t>年李清照</a:t>
            </a:r>
            <a:r>
              <a:rPr lang="en-US" altLang="zh-TW" dirty="0"/>
              <a:t>18</a:t>
            </a:r>
            <a:r>
              <a:rPr lang="zh-TW" altLang="en-US" dirty="0"/>
              <a:t>歲寫</a:t>
            </a:r>
            <a:r>
              <a:rPr lang="en-US" altLang="zh-TW" dirty="0"/>
              <a:t>《</a:t>
            </a:r>
            <a:r>
              <a:rPr lang="zh-TW" altLang="en-US" dirty="0"/>
              <a:t>減字木蘭花</a:t>
            </a:r>
            <a:r>
              <a:rPr lang="en-US" altLang="zh-TW" dirty="0"/>
              <a:t>·</a:t>
            </a:r>
            <a:r>
              <a:rPr lang="zh-TW" altLang="en-US" dirty="0"/>
              <a:t>賣花擔上</a:t>
            </a:r>
            <a:r>
              <a:rPr lang="en-US" altLang="zh-TW" dirty="0"/>
              <a:t>》</a:t>
            </a:r>
          </a:p>
        </p:txBody>
      </p:sp>
      <p:sp>
        <p:nvSpPr>
          <p:cNvPr id="4" name="Slide Number Placeholder 3"/>
          <p:cNvSpPr>
            <a:spLocks noGrp="1"/>
          </p:cNvSpPr>
          <p:nvPr>
            <p:ph type="sldNum" sz="quarter" idx="5"/>
          </p:nvPr>
        </p:nvSpPr>
        <p:spPr/>
        <p:txBody>
          <a:bodyPr/>
          <a:lstStyle/>
          <a:p>
            <a:fld id="{857B604E-BB4C-B347-BC1F-52D692944F09}" type="slidenum">
              <a:rPr lang="en-US" smtClean="0"/>
              <a:t>18</a:t>
            </a:fld>
            <a:endParaRPr lang="en-US"/>
          </a:p>
        </p:txBody>
      </p:sp>
    </p:spTree>
    <p:extLst>
      <p:ext uri="{BB962C8B-B14F-4D97-AF65-F5344CB8AC3E}">
        <p14:creationId xmlns:p14="http://schemas.microsoft.com/office/powerpoint/2010/main" val="307762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EFE7A-1B32-3738-45BE-D086A6407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BA0F2-5F73-8709-A86B-EFEF9C804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0D1F7-65D2-1487-4341-84215A77308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Slide Number Placeholder 3">
            <a:extLst>
              <a:ext uri="{FF2B5EF4-FFF2-40B4-BE49-F238E27FC236}">
                <a16:creationId xmlns:a16="http://schemas.microsoft.com/office/drawing/2014/main" id="{B04D677B-637C-1F5F-83A5-359D6A1C5875}"/>
              </a:ext>
            </a:extLst>
          </p:cNvPr>
          <p:cNvSpPr>
            <a:spLocks noGrp="1"/>
          </p:cNvSpPr>
          <p:nvPr>
            <p:ph type="sldNum" sz="quarter" idx="5"/>
          </p:nvPr>
        </p:nvSpPr>
        <p:spPr/>
        <p:txBody>
          <a:bodyPr/>
          <a:lstStyle/>
          <a:p>
            <a:fld id="{857B604E-BB4C-B347-BC1F-52D692944F09}" type="slidenum">
              <a:rPr lang="en-US" smtClean="0"/>
              <a:t>19</a:t>
            </a:fld>
            <a:endParaRPr lang="en-US"/>
          </a:p>
        </p:txBody>
      </p:sp>
    </p:spTree>
    <p:extLst>
      <p:ext uri="{BB962C8B-B14F-4D97-AF65-F5344CB8AC3E}">
        <p14:creationId xmlns:p14="http://schemas.microsoft.com/office/powerpoint/2010/main" val="393209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800" dirty="0"/>
              <a:t>造人</a:t>
            </a:r>
            <a:r>
              <a:rPr lang="en-US" altLang="zh-TW" sz="1800" dirty="0"/>
              <a:t>–</a:t>
            </a:r>
            <a:r>
              <a:rPr lang="zh-TW" altLang="en-US" sz="1800" dirty="0"/>
              <a:t>亞當；活人</a:t>
            </a:r>
            <a:r>
              <a:rPr lang="en-US" sz="1800" dirty="0"/>
              <a:t>nephesh</a:t>
            </a:r>
            <a:r>
              <a:rPr lang="zh-TW" altLang="en-US" sz="1800" dirty="0"/>
              <a:t> 靈魂</a:t>
            </a:r>
            <a:endParaRPr lang="en-US" altLang="zh-TW" sz="1800" dirty="0"/>
          </a:p>
          <a:p>
            <a:r>
              <a:rPr lang="zh-TW" altLang="en-US" sz="1800" dirty="0"/>
              <a:t>聖經不以「智慧」定義人（頭腦產生智慧</a:t>
            </a:r>
            <a:r>
              <a:rPr lang="en-US" altLang="zh-TW" sz="1800" dirty="0"/>
              <a:t>–</a:t>
            </a:r>
            <a:r>
              <a:rPr lang="zh-TW" altLang="en-US" sz="1800" dirty="0"/>
              <a:t>唯物概念）</a:t>
            </a:r>
            <a:endParaRPr lang="en-US" sz="1800" dirty="0"/>
          </a:p>
        </p:txBody>
      </p:sp>
      <p:sp>
        <p:nvSpPr>
          <p:cNvPr id="4" name="Slide Number Placeholder 3"/>
          <p:cNvSpPr>
            <a:spLocks noGrp="1"/>
          </p:cNvSpPr>
          <p:nvPr>
            <p:ph type="sldNum" sz="quarter" idx="5"/>
          </p:nvPr>
        </p:nvSpPr>
        <p:spPr/>
        <p:txBody>
          <a:bodyPr/>
          <a:lstStyle/>
          <a:p>
            <a:fld id="{857B604E-BB4C-B347-BC1F-52D692944F09}" type="slidenum">
              <a:rPr lang="en-US" smtClean="0"/>
              <a:t>21</a:t>
            </a:fld>
            <a:endParaRPr lang="en-US"/>
          </a:p>
        </p:txBody>
      </p:sp>
    </p:spTree>
    <p:extLst>
      <p:ext uri="{BB962C8B-B14F-4D97-AF65-F5344CB8AC3E}">
        <p14:creationId xmlns:p14="http://schemas.microsoft.com/office/powerpoint/2010/main" val="188538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TW" altLang="en-US" sz="1600" kern="1200" dirty="0">
                <a:solidFill>
                  <a:schemeClr val="bg1"/>
                </a:solidFill>
                <a:latin typeface="Arial" panose="020B0604020202020204" pitchFamily="34" charset="0"/>
                <a:ea typeface="+mn-ea"/>
                <a:cs typeface="Arial" panose="020B0604020202020204" pitchFamily="34" charset="0"/>
              </a:rPr>
              <a:t>神的本質就是榮耀</a:t>
            </a:r>
            <a:endParaRPr lang="en-US" sz="16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7B604E-BB4C-B347-BC1F-52D692944F09}" type="slidenum">
              <a:rPr lang="en-US" smtClean="0"/>
              <a:t>22</a:t>
            </a:fld>
            <a:endParaRPr lang="en-US"/>
          </a:p>
        </p:txBody>
      </p:sp>
    </p:spTree>
    <p:extLst>
      <p:ext uri="{BB962C8B-B14F-4D97-AF65-F5344CB8AC3E}">
        <p14:creationId xmlns:p14="http://schemas.microsoft.com/office/powerpoint/2010/main" val="176236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TW" altLang="en-US" sz="1600" dirty="0">
                <a:solidFill>
                  <a:schemeClr val="bg1"/>
                </a:solidFill>
              </a:rPr>
              <a:t>死就是與神隔離</a:t>
            </a:r>
            <a:endParaRPr lang="en-US" sz="1600" dirty="0">
              <a:solidFill>
                <a:schemeClr val="bg1"/>
              </a:solidFill>
            </a:endParaRPr>
          </a:p>
        </p:txBody>
      </p:sp>
      <p:sp>
        <p:nvSpPr>
          <p:cNvPr id="4" name="Slide Number Placeholder 3"/>
          <p:cNvSpPr>
            <a:spLocks noGrp="1"/>
          </p:cNvSpPr>
          <p:nvPr>
            <p:ph type="sldNum" sz="quarter" idx="10"/>
          </p:nvPr>
        </p:nvSpPr>
        <p:spPr/>
        <p:txBody>
          <a:bodyPr/>
          <a:lstStyle/>
          <a:p>
            <a:fld id="{857B604E-BB4C-B347-BC1F-52D692944F09}" type="slidenum">
              <a:rPr lang="en-US" smtClean="0"/>
              <a:t>24</a:t>
            </a:fld>
            <a:endParaRPr lang="en-US"/>
          </a:p>
        </p:txBody>
      </p:sp>
    </p:spTree>
    <p:extLst>
      <p:ext uri="{BB962C8B-B14F-4D97-AF65-F5344CB8AC3E}">
        <p14:creationId xmlns:p14="http://schemas.microsoft.com/office/powerpoint/2010/main" val="185286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我們因為愛弟兄，就曉得是已經出死入生了。沒有愛心的，仍住在死中</a:t>
            </a:r>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27</a:t>
            </a:fld>
            <a:endParaRPr lang="en-US"/>
          </a:p>
        </p:txBody>
      </p:sp>
    </p:spTree>
    <p:extLst>
      <p:ext uri="{BB962C8B-B14F-4D97-AF65-F5344CB8AC3E}">
        <p14:creationId xmlns:p14="http://schemas.microsoft.com/office/powerpoint/2010/main" val="258062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FC16-DFDA-B78E-E19A-A3C1781F5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E5419-2269-7C5B-D712-DAC4E8F29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E3189-9681-1C1B-DC79-D7CC9493165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1974</a:t>
            </a:r>
            <a:r>
              <a:rPr lang="zh-TW" altLang="en-US" sz="1800" dirty="0">
                <a:effectLst/>
              </a:rPr>
              <a:t>年秋，人類學家在今非洲衣索比亞東北地區（</a:t>
            </a:r>
            <a:r>
              <a:rPr lang="en-US" sz="1800" dirty="0">
                <a:effectLst/>
              </a:rPr>
              <a:t>Afar</a:t>
            </a:r>
            <a:r>
              <a:rPr lang="zh-TW" altLang="en-US" sz="1800" dirty="0">
                <a:effectLst/>
              </a:rPr>
              <a:t>）發現一具三百萬年前的人猿的化石，定類為「南方猿人」</a:t>
            </a:r>
            <a:r>
              <a:rPr lang="en-US" sz="1800" dirty="0">
                <a:effectLst/>
              </a:rPr>
              <a:t>Australopithecus</a:t>
            </a:r>
            <a:r>
              <a:rPr lang="zh-TW" altLang="en-US" sz="1800" dirty="0">
                <a:effectLst/>
              </a:rPr>
              <a:t> </a:t>
            </a:r>
            <a:endParaRPr lang="en-US" altLang="zh-TW" sz="1800" dirty="0">
              <a:effectLst/>
            </a:endParaRPr>
          </a:p>
          <a:p>
            <a:endParaRPr lang="en-US" sz="1800" dirty="0"/>
          </a:p>
        </p:txBody>
      </p:sp>
      <p:sp>
        <p:nvSpPr>
          <p:cNvPr id="4" name="Slide Number Placeholder 3">
            <a:extLst>
              <a:ext uri="{FF2B5EF4-FFF2-40B4-BE49-F238E27FC236}">
                <a16:creationId xmlns:a16="http://schemas.microsoft.com/office/drawing/2014/main" id="{FC5B269A-C2AC-9454-6FBC-1A82D812DC2A}"/>
              </a:ext>
            </a:extLst>
          </p:cNvPr>
          <p:cNvSpPr>
            <a:spLocks noGrp="1"/>
          </p:cNvSpPr>
          <p:nvPr>
            <p:ph type="sldNum" sz="quarter" idx="5"/>
          </p:nvPr>
        </p:nvSpPr>
        <p:spPr/>
        <p:txBody>
          <a:bodyPr/>
          <a:lstStyle/>
          <a:p>
            <a:fld id="{857B604E-BB4C-B347-BC1F-52D692944F09}" type="slidenum">
              <a:rPr lang="en-US" smtClean="0"/>
              <a:t>2</a:t>
            </a:fld>
            <a:endParaRPr lang="en-US"/>
          </a:p>
        </p:txBody>
      </p:sp>
    </p:spTree>
    <p:extLst>
      <p:ext uri="{BB962C8B-B14F-4D97-AF65-F5344CB8AC3E}">
        <p14:creationId xmlns:p14="http://schemas.microsoft.com/office/powerpoint/2010/main" val="334244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exists no definitive argument for God, or He would be too small</a:t>
            </a:r>
          </a:p>
          <a:p>
            <a:r>
              <a:rPr lang="en-US" dirty="0"/>
              <a:t>Brain cells do not think, but the brain does. </a:t>
            </a:r>
          </a:p>
        </p:txBody>
      </p:sp>
      <p:sp>
        <p:nvSpPr>
          <p:cNvPr id="4" name="Slide Number Placeholder 3"/>
          <p:cNvSpPr>
            <a:spLocks noGrp="1"/>
          </p:cNvSpPr>
          <p:nvPr>
            <p:ph type="sldNum" sz="quarter" idx="5"/>
          </p:nvPr>
        </p:nvSpPr>
        <p:spPr/>
        <p:txBody>
          <a:bodyPr/>
          <a:lstStyle/>
          <a:p>
            <a:fld id="{857B604E-BB4C-B347-BC1F-52D692944F09}" type="slidenum">
              <a:rPr lang="en-US" smtClean="0"/>
              <a:t>3</a:t>
            </a:fld>
            <a:endParaRPr lang="en-US"/>
          </a:p>
        </p:txBody>
      </p:sp>
    </p:spTree>
    <p:extLst>
      <p:ext uri="{BB962C8B-B14F-4D97-AF65-F5344CB8AC3E}">
        <p14:creationId xmlns:p14="http://schemas.microsoft.com/office/powerpoint/2010/main" val="83340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（馬）騾～雄驢雌馬（</a:t>
            </a:r>
            <a:r>
              <a:rPr lang="en-US" altLang="zh-TW" dirty="0"/>
              <a:t>62</a:t>
            </a:r>
            <a:r>
              <a:rPr lang="zh-TW" altLang="en-US" dirty="0"/>
              <a:t>對染色體</a:t>
            </a:r>
            <a:r>
              <a:rPr lang="en-US" altLang="zh-TW" dirty="0"/>
              <a:t>+64</a:t>
            </a:r>
            <a:r>
              <a:rPr lang="zh-TW" altLang="en-US" dirty="0"/>
              <a:t>對染色體）（驢</a:t>
            </a:r>
            <a:r>
              <a:rPr lang="en-US" altLang="zh-TW" dirty="0"/>
              <a:t>63</a:t>
            </a:r>
            <a:r>
              <a:rPr lang="zh-TW" altLang="en-US" dirty="0"/>
              <a:t>對染色體）像驢</a:t>
            </a:r>
            <a:endParaRPr lang="en-US" altLang="zh-TW" dirty="0"/>
          </a:p>
          <a:p>
            <a:r>
              <a:rPr lang="zh-TW" altLang="en-US" dirty="0"/>
              <a:t>（驢）騾～雄馬雌驢，也是</a:t>
            </a:r>
            <a:r>
              <a:rPr lang="en-US" altLang="zh-TW" dirty="0"/>
              <a:t>63</a:t>
            </a:r>
            <a:r>
              <a:rPr lang="zh-TW" altLang="en-US" dirty="0"/>
              <a:t>對</a:t>
            </a:r>
            <a:r>
              <a:rPr lang="en-US" sz="1200" b="1" i="0" u="none" strike="noStrike" kern="1200" dirty="0">
                <a:solidFill>
                  <a:schemeClr val="tx1"/>
                </a:solidFill>
                <a:effectLst/>
                <a:latin typeface="+mn-lt"/>
                <a:ea typeface="+mn-ea"/>
                <a:cs typeface="+mn-cs"/>
              </a:rPr>
              <a:t>chromosomes</a:t>
            </a:r>
            <a:endParaRPr lang="en-US" altLang="zh-TW" dirty="0"/>
          </a:p>
        </p:txBody>
      </p:sp>
      <p:sp>
        <p:nvSpPr>
          <p:cNvPr id="4" name="Slide Number Placeholder 3"/>
          <p:cNvSpPr>
            <a:spLocks noGrp="1"/>
          </p:cNvSpPr>
          <p:nvPr>
            <p:ph type="sldNum" sz="quarter" idx="5"/>
          </p:nvPr>
        </p:nvSpPr>
        <p:spPr/>
        <p:txBody>
          <a:bodyPr/>
          <a:lstStyle/>
          <a:p>
            <a:fld id="{857B604E-BB4C-B347-BC1F-52D692944F09}" type="slidenum">
              <a:rPr lang="en-US" smtClean="0"/>
              <a:t>4</a:t>
            </a:fld>
            <a:endParaRPr lang="en-US"/>
          </a:p>
        </p:txBody>
      </p:sp>
    </p:spTree>
    <p:extLst>
      <p:ext uri="{BB962C8B-B14F-4D97-AF65-F5344CB8AC3E}">
        <p14:creationId xmlns:p14="http://schemas.microsoft.com/office/powerpoint/2010/main" val="94502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Noam Lahav </a:t>
            </a:r>
            <a:r>
              <a:rPr lang="en-US" sz="1200" i="1" kern="1200" dirty="0">
                <a:solidFill>
                  <a:schemeClr val="tx1"/>
                </a:solidFill>
                <a:effectLst/>
                <a:latin typeface="+mn-lt"/>
                <a:ea typeface="+mn-ea"/>
                <a:cs typeface="+mn-cs"/>
              </a:rPr>
              <a:t>Biogenesis</a:t>
            </a:r>
            <a:r>
              <a:rPr lang="en-US" sz="1200" kern="1200" dirty="0">
                <a:solidFill>
                  <a:schemeClr val="tx1"/>
                </a:solidFill>
                <a:effectLst/>
                <a:latin typeface="+mn-lt"/>
                <a:ea typeface="+mn-ea"/>
                <a:cs typeface="+mn-cs"/>
              </a:rPr>
              <a:t> ’99; 48 experts define life, no two definitions are the same</a:t>
            </a:r>
          </a:p>
        </p:txBody>
      </p:sp>
      <p:sp>
        <p:nvSpPr>
          <p:cNvPr id="4" name="Slide Number Placeholder 3"/>
          <p:cNvSpPr>
            <a:spLocks noGrp="1"/>
          </p:cNvSpPr>
          <p:nvPr>
            <p:ph type="sldNum" sz="quarter" idx="5"/>
          </p:nvPr>
        </p:nvSpPr>
        <p:spPr/>
        <p:txBody>
          <a:bodyPr/>
          <a:lstStyle/>
          <a:p>
            <a:fld id="{857B604E-BB4C-B347-BC1F-52D692944F09}" type="slidenum">
              <a:rPr lang="en-US" smtClean="0"/>
              <a:t>5</a:t>
            </a:fld>
            <a:endParaRPr lang="en-US"/>
          </a:p>
        </p:txBody>
      </p:sp>
    </p:spTree>
    <p:extLst>
      <p:ext uri="{BB962C8B-B14F-4D97-AF65-F5344CB8AC3E}">
        <p14:creationId xmlns:p14="http://schemas.microsoft.com/office/powerpoint/2010/main" val="350671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Telomere</a:t>
            </a:r>
            <a:r>
              <a:rPr lang="zh-TW" altLang="en-US" dirty="0"/>
              <a:t>：當細胞分離時，染色體末端的端粒會變小。海弗利克極限理論認為，隨著細胞分裂，端粒會不斷縮小，最終將不會出現在染色體上</a:t>
            </a:r>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7</a:t>
            </a:fld>
            <a:endParaRPr lang="en-US"/>
          </a:p>
        </p:txBody>
      </p:sp>
    </p:spTree>
    <p:extLst>
      <p:ext uri="{BB962C8B-B14F-4D97-AF65-F5344CB8AC3E}">
        <p14:creationId xmlns:p14="http://schemas.microsoft.com/office/powerpoint/2010/main" val="187681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dubbed "Ming the Mollusk.”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Quahog=</a:t>
            </a:r>
            <a:r>
              <a:rPr lang="zh-TW" altLang="en-US" sz="1200" b="0" i="0" u="none" strike="noStrike" kern="1200" dirty="0">
                <a:solidFill>
                  <a:schemeClr val="tx1"/>
                </a:solidFill>
                <a:effectLst/>
                <a:latin typeface="+mn-lt"/>
                <a:ea typeface="+mn-ea"/>
                <a:cs typeface="+mn-cs"/>
              </a:rPr>
              <a:t>蚌蠣</a:t>
            </a:r>
            <a:r>
              <a:rPr lang="en-US" altLang="zh-TW" sz="1200" b="0" i="0" u="none" strike="noStrike" kern="1200" dirty="0">
                <a:solidFill>
                  <a:schemeClr val="tx1"/>
                </a:solidFill>
                <a:effectLst/>
                <a:latin typeface="+mn-lt"/>
                <a:ea typeface="+mn-ea"/>
                <a:cs typeface="+mn-cs"/>
              </a:rPr>
              <a:t>~Arctica </a:t>
            </a:r>
            <a:r>
              <a:rPr lang="en-US" altLang="zh-TW" sz="1200" b="0" i="0" u="none" strike="noStrike" kern="1200" dirty="0" err="1">
                <a:solidFill>
                  <a:schemeClr val="tx1"/>
                </a:solidFill>
                <a:effectLst/>
                <a:latin typeface="+mn-lt"/>
                <a:ea typeface="+mn-ea"/>
                <a:cs typeface="+mn-cs"/>
              </a:rPr>
              <a:t>islandica</a:t>
            </a:r>
            <a:endParaRPr lang="en-US" altLang="zh-TW"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zh-TW" alt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8</a:t>
            </a:fld>
            <a:endParaRPr lang="en-US"/>
          </a:p>
        </p:txBody>
      </p:sp>
    </p:spTree>
    <p:extLst>
      <p:ext uri="{BB962C8B-B14F-4D97-AF65-F5344CB8AC3E}">
        <p14:creationId xmlns:p14="http://schemas.microsoft.com/office/powerpoint/2010/main" val="154444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Quahog – </a:t>
            </a:r>
          </a:p>
          <a:p>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9</a:t>
            </a:fld>
            <a:endParaRPr lang="en-US"/>
          </a:p>
        </p:txBody>
      </p:sp>
    </p:spTree>
    <p:extLst>
      <p:ext uri="{BB962C8B-B14F-4D97-AF65-F5344CB8AC3E}">
        <p14:creationId xmlns:p14="http://schemas.microsoft.com/office/powerpoint/2010/main" val="176650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a:t>
            </a:r>
            <a:r>
              <a:rPr lang="en-US" altLang="zh-TW" dirty="0"/>
              <a:t>4000</a:t>
            </a:r>
            <a:r>
              <a:rPr lang="zh-TW" altLang="en-US" dirty="0"/>
              <a:t> </a:t>
            </a:r>
            <a:r>
              <a:rPr lang="en-US" altLang="zh-TW" dirty="0"/>
              <a:t>yrs</a:t>
            </a:r>
            <a:r>
              <a:rPr lang="zh-TW" altLang="en-US" dirty="0"/>
              <a:t> </a:t>
            </a:r>
            <a:r>
              <a:rPr lang="en-US" altLang="zh-TW" dirty="0"/>
              <a:t>old</a:t>
            </a:r>
            <a:r>
              <a:rPr lang="zh-TW" altLang="en-US" dirty="0"/>
              <a:t> </a:t>
            </a:r>
            <a:r>
              <a:rPr lang="en-US" altLang="zh-TW" dirty="0"/>
              <a:t>in</a:t>
            </a:r>
            <a:r>
              <a:rPr lang="zh-TW" altLang="en-US" dirty="0"/>
              <a:t> </a:t>
            </a:r>
            <a:r>
              <a:rPr lang="en-US" altLang="zh-TW" dirty="0"/>
              <a:t>Italy</a:t>
            </a:r>
            <a:endParaRPr lang="en-US" dirty="0"/>
          </a:p>
        </p:txBody>
      </p:sp>
      <p:sp>
        <p:nvSpPr>
          <p:cNvPr id="4" name="Slide Number Placeholder 3"/>
          <p:cNvSpPr>
            <a:spLocks noGrp="1"/>
          </p:cNvSpPr>
          <p:nvPr>
            <p:ph type="sldNum" sz="quarter" idx="5"/>
          </p:nvPr>
        </p:nvSpPr>
        <p:spPr/>
        <p:txBody>
          <a:bodyPr/>
          <a:lstStyle/>
          <a:p>
            <a:fld id="{857B604E-BB4C-B347-BC1F-52D692944F09}" type="slidenum">
              <a:rPr lang="en-US" smtClean="0"/>
              <a:t>10</a:t>
            </a:fld>
            <a:endParaRPr lang="en-US"/>
          </a:p>
        </p:txBody>
      </p:sp>
    </p:spTree>
    <p:extLst>
      <p:ext uri="{BB962C8B-B14F-4D97-AF65-F5344CB8AC3E}">
        <p14:creationId xmlns:p14="http://schemas.microsoft.com/office/powerpoint/2010/main" val="40884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97BAC1-660D-384C-99DC-CABBB53FDEDA}" type="datetimeFigureOut">
              <a:rPr lang="en-US" smtClean="0"/>
              <a:pPr/>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7BAC1-660D-384C-99DC-CABBB53FDEDA}" type="datetimeFigureOut">
              <a:rPr lang="en-US" smtClean="0"/>
              <a:pPr/>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7BAC1-660D-384C-99DC-CABBB53FDEDA}" type="datetimeFigureOut">
              <a:rPr lang="en-US" smtClean="0"/>
              <a:pPr/>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7BAC1-660D-384C-99DC-CABBB53FDEDA}" type="datetimeFigureOut">
              <a:rPr lang="en-US" smtClean="0"/>
              <a:pPr/>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97BAC1-660D-384C-99DC-CABBB53FDEDA}" type="datetimeFigureOut">
              <a:rPr lang="en-US" smtClean="0"/>
              <a:pPr/>
              <a:t>6/9/25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97BAC1-660D-384C-99DC-CABBB53FDEDA}" type="datetimeFigureOut">
              <a:rPr lang="en-US" smtClean="0"/>
              <a:pPr/>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97BAC1-660D-384C-99DC-CABBB53FDEDA}" type="datetimeFigureOut">
              <a:rPr lang="en-US" smtClean="0"/>
              <a:pPr/>
              <a:t>6/9/25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97BAC1-660D-384C-99DC-CABBB53FDEDA}" type="datetimeFigureOut">
              <a:rPr lang="en-US" smtClean="0"/>
              <a:pPr/>
              <a:t>6/9/25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7BAC1-660D-384C-99DC-CABBB53FDEDA}" type="datetimeFigureOut">
              <a:rPr lang="en-US" smtClean="0"/>
              <a:pPr/>
              <a:t>6/9/25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97BAC1-660D-384C-99DC-CABBB53FDEDA}" type="datetimeFigureOut">
              <a:rPr lang="en-US" smtClean="0"/>
              <a:pPr/>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97BAC1-660D-384C-99DC-CABBB53FDEDA}" type="datetimeFigureOut">
              <a:rPr lang="en-US" smtClean="0"/>
              <a:pPr/>
              <a:t>6/9/25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4B1-AE72-A042-8CC0-D93F3A9BCE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rgbClr val="00002F"/>
            </a:gs>
            <a:gs pos="9000">
              <a:srgbClr val="00008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7BAC1-660D-384C-99DC-CABBB53FDEDA}" type="datetimeFigureOut">
              <a:rPr lang="en-US" smtClean="0"/>
              <a:pPr/>
              <a:t>6/9/25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5C4B1-AE72-A042-8CC0-D93F3A9BCEB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华文楷体"/>
          <a:ea typeface="华文楷体"/>
          <a:cs typeface="华文楷体"/>
        </a:defRPr>
      </a:lvl1pPr>
    </p:titleStyle>
    <p:bodyStyle>
      <a:lvl1pPr marL="342900" indent="-342900" algn="l" defTabSz="457200" rtl="0" eaLnBrk="1" latinLnBrk="0" hangingPunct="1">
        <a:spcBef>
          <a:spcPct val="20000"/>
        </a:spcBef>
        <a:buFont typeface="Arial"/>
        <a:buChar char="•"/>
        <a:defRPr sz="4000" kern="1200">
          <a:solidFill>
            <a:schemeClr val="tx1"/>
          </a:solidFill>
          <a:effectLst>
            <a:outerShdw blurRad="38100" dist="38100" dir="2700000" algn="tl">
              <a:srgbClr val="000000">
                <a:alpha val="43137"/>
              </a:srgbClr>
            </a:outerShdw>
          </a:effectLst>
          <a:latin typeface="华文楷体"/>
          <a:ea typeface="华文楷体"/>
          <a:cs typeface="华文楷体"/>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428-EEFD-9249-8286-A46EC0F933B1}"/>
              </a:ext>
            </a:extLst>
          </p:cNvPr>
          <p:cNvSpPr>
            <a:spLocks noGrp="1"/>
          </p:cNvSpPr>
          <p:nvPr>
            <p:ph type="ctrTitle"/>
          </p:nvPr>
        </p:nvSpPr>
        <p:spPr/>
        <p:txBody>
          <a:bodyPr/>
          <a:lstStyle/>
          <a:p>
            <a:r>
              <a:rPr lang="en-US" altLang="zh-TW" sz="6600" dirty="0"/>
              <a:t> </a:t>
            </a:r>
            <a:r>
              <a:rPr lang="zh-TW" altLang="en-US" sz="6600" dirty="0"/>
              <a:t>人為什麼會死？</a:t>
            </a:r>
            <a:endParaRPr lang="en-US" sz="4400" dirty="0">
              <a:solidFill>
                <a:schemeClr val="tx1"/>
              </a:solidFill>
            </a:endParaRPr>
          </a:p>
        </p:txBody>
      </p:sp>
      <p:sp>
        <p:nvSpPr>
          <p:cNvPr id="3" name="Subtitle 2">
            <a:extLst>
              <a:ext uri="{FF2B5EF4-FFF2-40B4-BE49-F238E27FC236}">
                <a16:creationId xmlns:a16="http://schemas.microsoft.com/office/drawing/2014/main" id="{2CDCBE67-8FB0-F547-9FD6-0C3990F10C02}"/>
              </a:ext>
            </a:extLst>
          </p:cNvPr>
          <p:cNvSpPr>
            <a:spLocks noGrp="1"/>
          </p:cNvSpPr>
          <p:nvPr>
            <p:ph type="subTitle" idx="1"/>
          </p:nvPr>
        </p:nvSpPr>
        <p:spPr/>
        <p:txBody>
          <a:bodyPr/>
          <a:lstStyle/>
          <a:p>
            <a:endParaRPr lang="en-US" altLang="zh-TW" dirty="0">
              <a:solidFill>
                <a:srgbClr val="FFFF00"/>
              </a:solidFill>
              <a:effectLst/>
            </a:endParaRPr>
          </a:p>
          <a:p>
            <a:r>
              <a:rPr lang="zh-TW" altLang="en-US" sz="3600" dirty="0">
                <a:solidFill>
                  <a:schemeClr val="tx1"/>
                </a:solidFill>
                <a:effectLst/>
              </a:rPr>
              <a:t>黃小石</a:t>
            </a:r>
            <a:endParaRPr lang="en-US" altLang="zh-TW" sz="3600" dirty="0">
              <a:solidFill>
                <a:schemeClr val="tx1"/>
              </a:solidFill>
              <a:effectLst/>
            </a:endParaRPr>
          </a:p>
          <a:p>
            <a:endParaRPr lang="en-US" dirty="0"/>
          </a:p>
        </p:txBody>
      </p:sp>
    </p:spTree>
    <p:extLst>
      <p:ext uri="{BB962C8B-B14F-4D97-AF65-F5344CB8AC3E}">
        <p14:creationId xmlns:p14="http://schemas.microsoft.com/office/powerpoint/2010/main" val="67247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674DD-7DC8-DDE4-F806-F2D0CAF70B5F}"/>
              </a:ext>
            </a:extLst>
          </p:cNvPr>
          <p:cNvSpPr>
            <a:spLocks noGrp="1"/>
          </p:cNvSpPr>
          <p:nvPr>
            <p:ph type="title"/>
          </p:nvPr>
        </p:nvSpPr>
        <p:spPr>
          <a:xfrm>
            <a:off x="609600" y="274638"/>
            <a:ext cx="10972800" cy="1143000"/>
          </a:xfrm>
        </p:spPr>
        <p:txBody>
          <a:bodyPr/>
          <a:lstStyle/>
          <a:p>
            <a:r>
              <a:rPr lang="en-US" b="1" dirty="0" err="1">
                <a:effectLst/>
              </a:rPr>
              <a:t>Olivastro</a:t>
            </a:r>
            <a:r>
              <a:rPr lang="en-US" b="1" dirty="0">
                <a:effectLst/>
              </a:rPr>
              <a:t> di </a:t>
            </a:r>
            <a:r>
              <a:rPr lang="en-US" b="1" dirty="0" err="1">
                <a:effectLst/>
              </a:rPr>
              <a:t>Luras</a:t>
            </a:r>
            <a:r>
              <a:rPr lang="zh-TW" altLang="en-US" dirty="0"/>
              <a:t> ～</a:t>
            </a:r>
            <a:r>
              <a:rPr lang="en-US" altLang="zh-TW" dirty="0"/>
              <a:t>4000</a:t>
            </a:r>
            <a:r>
              <a:rPr lang="zh-TW" altLang="en-US" dirty="0"/>
              <a:t> </a:t>
            </a:r>
            <a:r>
              <a:rPr lang="en-US" altLang="zh-TW" dirty="0"/>
              <a:t>yrs</a:t>
            </a:r>
            <a:r>
              <a:rPr lang="zh-TW" altLang="en-US" dirty="0"/>
              <a:t> </a:t>
            </a:r>
            <a:r>
              <a:rPr lang="en-US" altLang="zh-TW" dirty="0"/>
              <a:t>old</a:t>
            </a:r>
            <a:r>
              <a:rPr lang="zh-TW" altLang="en-US" dirty="0"/>
              <a:t> </a:t>
            </a:r>
            <a:endParaRPr lang="en-US" dirty="0"/>
          </a:p>
        </p:txBody>
      </p:sp>
      <p:pic>
        <p:nvPicPr>
          <p:cNvPr id="2" name="Picture 1" descr="A large tree in a field&#10;&#10;AI-generated content may be incorrect.">
            <a:extLst>
              <a:ext uri="{FF2B5EF4-FFF2-40B4-BE49-F238E27FC236}">
                <a16:creationId xmlns:a16="http://schemas.microsoft.com/office/drawing/2014/main" id="{2AFC9196-0FBC-94C0-7976-1C9588E32102}"/>
              </a:ext>
            </a:extLst>
          </p:cNvPr>
          <p:cNvPicPr>
            <a:picLocks noChangeAspect="1"/>
          </p:cNvPicPr>
          <p:nvPr/>
        </p:nvPicPr>
        <p:blipFill>
          <a:blip r:embed="rId3"/>
          <a:srcRect t="21216" b="7668"/>
          <a:stretch>
            <a:fillRect/>
          </a:stretch>
        </p:blipFill>
        <p:spPr>
          <a:xfrm>
            <a:off x="609600" y="1600201"/>
            <a:ext cx="10972800" cy="4525963"/>
          </a:xfrm>
          <a:prstGeom prst="rect">
            <a:avLst/>
          </a:prstGeom>
          <a:noFill/>
        </p:spPr>
      </p:pic>
    </p:spTree>
    <p:extLst>
      <p:ext uri="{BB962C8B-B14F-4D97-AF65-F5344CB8AC3E}">
        <p14:creationId xmlns:p14="http://schemas.microsoft.com/office/powerpoint/2010/main" val="370329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ree with a large trunk&#10;&#10;AI-generated content may be incorrect.">
            <a:extLst>
              <a:ext uri="{FF2B5EF4-FFF2-40B4-BE49-F238E27FC236}">
                <a16:creationId xmlns:a16="http://schemas.microsoft.com/office/drawing/2014/main" id="{46A10E7F-07D1-DD0C-28D4-306B0C367612}"/>
              </a:ext>
            </a:extLst>
          </p:cNvPr>
          <p:cNvPicPr>
            <a:picLocks noChangeAspect="1"/>
          </p:cNvPicPr>
          <p:nvPr/>
        </p:nvPicPr>
        <p:blipFill>
          <a:blip r:embed="rId3"/>
          <a:srcRect t="7018" b="18969"/>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00318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A71DE8-E14C-3ABF-99A2-815D99815515}"/>
              </a:ext>
            </a:extLst>
          </p:cNvPr>
          <p:cNvSpPr>
            <a:spLocks noGrp="1"/>
          </p:cNvSpPr>
          <p:nvPr>
            <p:ph type="title"/>
          </p:nvPr>
        </p:nvSpPr>
        <p:spPr>
          <a:xfrm>
            <a:off x="609600" y="274638"/>
            <a:ext cx="10972800" cy="1143000"/>
          </a:xfrm>
        </p:spPr>
        <p:txBody>
          <a:bodyPr/>
          <a:lstStyle/>
          <a:p>
            <a:r>
              <a:rPr lang="zh-TW" altLang="en-US" dirty="0"/>
              <a:t>大盆地狐尾松「瑪土撒拉」</a:t>
            </a:r>
            <a:endParaRPr lang="en-US" dirty="0"/>
          </a:p>
        </p:txBody>
      </p:sp>
      <p:pic>
        <p:nvPicPr>
          <p:cNvPr id="2" name="Picture 1" descr="A tree with twisted branches&#10;&#10;AI-generated content may be incorrect.">
            <a:extLst>
              <a:ext uri="{FF2B5EF4-FFF2-40B4-BE49-F238E27FC236}">
                <a16:creationId xmlns:a16="http://schemas.microsoft.com/office/drawing/2014/main" id="{9A2DC8E0-8286-5ED6-64CC-7484B39369E3}"/>
              </a:ext>
            </a:extLst>
          </p:cNvPr>
          <p:cNvPicPr>
            <a:picLocks noChangeAspect="1"/>
          </p:cNvPicPr>
          <p:nvPr/>
        </p:nvPicPr>
        <p:blipFill>
          <a:blip r:embed="rId3"/>
          <a:stretch>
            <a:fillRect/>
          </a:stretch>
        </p:blipFill>
        <p:spPr>
          <a:xfrm>
            <a:off x="3833018" y="1600201"/>
            <a:ext cx="4525963" cy="4525963"/>
          </a:xfrm>
          <a:prstGeom prst="rect">
            <a:avLst/>
          </a:prstGeom>
          <a:noFill/>
        </p:spPr>
      </p:pic>
      <p:pic>
        <p:nvPicPr>
          <p:cNvPr id="3" name="Picture 2">
            <a:extLst>
              <a:ext uri="{FF2B5EF4-FFF2-40B4-BE49-F238E27FC236}">
                <a16:creationId xmlns:a16="http://schemas.microsoft.com/office/drawing/2014/main" id="{48944AF3-8FCD-DD32-E1C3-D7BE3825792A}"/>
              </a:ext>
            </a:extLst>
          </p:cNvPr>
          <p:cNvPicPr>
            <a:picLocks noChangeAspect="1"/>
          </p:cNvPicPr>
          <p:nvPr/>
        </p:nvPicPr>
        <p:blipFill>
          <a:blip r:embed="rId4"/>
          <a:stretch>
            <a:fillRect/>
          </a:stretch>
        </p:blipFill>
        <p:spPr>
          <a:xfrm>
            <a:off x="2932217" y="1600201"/>
            <a:ext cx="6233685" cy="4986948"/>
          </a:xfrm>
          <a:prstGeom prst="rect">
            <a:avLst/>
          </a:prstGeom>
        </p:spPr>
      </p:pic>
    </p:spTree>
    <p:extLst>
      <p:ext uri="{BB962C8B-B14F-4D97-AF65-F5344CB8AC3E}">
        <p14:creationId xmlns:p14="http://schemas.microsoft.com/office/powerpoint/2010/main" val="233239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CEB89B-18B4-61BF-072D-B65066864C7C}"/>
              </a:ext>
            </a:extLst>
          </p:cNvPr>
          <p:cNvSpPr>
            <a:spLocks noGrp="1"/>
          </p:cNvSpPr>
          <p:nvPr>
            <p:ph type="title"/>
          </p:nvPr>
        </p:nvSpPr>
        <p:spPr>
          <a:xfrm>
            <a:off x="609600" y="274638"/>
            <a:ext cx="10972800" cy="1143000"/>
          </a:xfrm>
        </p:spPr>
        <p:txBody>
          <a:bodyPr/>
          <a:lstStyle/>
          <a:p>
            <a:r>
              <a:rPr lang="en-US" dirty="0" err="1"/>
              <a:t>不會死的燈塔水母</a:t>
            </a:r>
            <a:r>
              <a:rPr lang="zh-TW" altLang="en-US" dirty="0"/>
              <a:t>（</a:t>
            </a:r>
            <a:r>
              <a:rPr lang="en-US" dirty="0" err="1"/>
              <a:t>Turritopsis</a:t>
            </a:r>
            <a:r>
              <a:rPr lang="en-US" dirty="0"/>
              <a:t> </a:t>
            </a:r>
            <a:r>
              <a:rPr lang="en-US" dirty="0" err="1"/>
              <a:t>dohrnii</a:t>
            </a:r>
            <a:r>
              <a:rPr lang="zh-TW" altLang="en-US" dirty="0"/>
              <a:t>）</a:t>
            </a:r>
            <a:endParaRPr lang="en-US" dirty="0"/>
          </a:p>
        </p:txBody>
      </p:sp>
      <p:pic>
        <p:nvPicPr>
          <p:cNvPr id="3" name="Picture 2">
            <a:extLst>
              <a:ext uri="{FF2B5EF4-FFF2-40B4-BE49-F238E27FC236}">
                <a16:creationId xmlns:a16="http://schemas.microsoft.com/office/drawing/2014/main" id="{F9BF7BBA-2591-D194-336B-A4E604721A49}"/>
              </a:ext>
            </a:extLst>
          </p:cNvPr>
          <p:cNvPicPr>
            <a:picLocks noChangeAspect="1"/>
          </p:cNvPicPr>
          <p:nvPr/>
        </p:nvPicPr>
        <p:blipFill>
          <a:blip r:embed="rId3"/>
          <a:stretch>
            <a:fillRect/>
          </a:stretch>
        </p:blipFill>
        <p:spPr>
          <a:xfrm>
            <a:off x="1976654" y="1722533"/>
            <a:ext cx="8238692" cy="4860829"/>
          </a:xfrm>
          <a:prstGeom prst="rect">
            <a:avLst/>
          </a:prstGeom>
          <a:noFill/>
        </p:spPr>
      </p:pic>
    </p:spTree>
    <p:extLst>
      <p:ext uri="{BB962C8B-B14F-4D97-AF65-F5344CB8AC3E}">
        <p14:creationId xmlns:p14="http://schemas.microsoft.com/office/powerpoint/2010/main" val="6513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2D0E68-7E4B-17F4-BF93-3C2F9B9F5639}"/>
              </a:ext>
            </a:extLst>
          </p:cNvPr>
          <p:cNvPicPr>
            <a:picLocks noChangeAspect="1"/>
          </p:cNvPicPr>
          <p:nvPr/>
        </p:nvPicPr>
        <p:blipFill>
          <a:blip r:embed="rId2"/>
          <a:stretch>
            <a:fillRect/>
          </a:stretch>
        </p:blipFill>
        <p:spPr>
          <a:xfrm>
            <a:off x="1171843" y="68263"/>
            <a:ext cx="9848313" cy="6721475"/>
          </a:xfrm>
          <a:prstGeom prst="rect">
            <a:avLst/>
          </a:prstGeom>
          <a:noFill/>
        </p:spPr>
      </p:pic>
    </p:spTree>
    <p:extLst>
      <p:ext uri="{BB962C8B-B14F-4D97-AF65-F5344CB8AC3E}">
        <p14:creationId xmlns:p14="http://schemas.microsoft.com/office/powerpoint/2010/main" val="298347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C251-38BF-FA18-BF2F-3909A1FE8F02}"/>
              </a:ext>
            </a:extLst>
          </p:cNvPr>
          <p:cNvSpPr>
            <a:spLocks noGrp="1"/>
          </p:cNvSpPr>
          <p:nvPr>
            <p:ph type="title"/>
          </p:nvPr>
        </p:nvSpPr>
        <p:spPr/>
        <p:txBody>
          <a:bodyPr/>
          <a:lstStyle/>
          <a:p>
            <a:r>
              <a:rPr lang="en-US" dirty="0" err="1"/>
              <a:t>不死的癌細胞</a:t>
            </a:r>
            <a:r>
              <a:rPr lang="zh-TW" altLang="en-US" dirty="0"/>
              <a:t>（</a:t>
            </a:r>
            <a:r>
              <a:rPr lang="en-US" dirty="0"/>
              <a:t>HeLa Cell</a:t>
            </a:r>
            <a:r>
              <a:rPr lang="zh-TW" altLang="en-US" dirty="0"/>
              <a:t>）</a:t>
            </a:r>
            <a:endParaRPr lang="en-US" dirty="0"/>
          </a:p>
        </p:txBody>
      </p:sp>
      <p:sp>
        <p:nvSpPr>
          <p:cNvPr id="3" name="Content Placeholder 2">
            <a:extLst>
              <a:ext uri="{FF2B5EF4-FFF2-40B4-BE49-F238E27FC236}">
                <a16:creationId xmlns:a16="http://schemas.microsoft.com/office/drawing/2014/main" id="{ECA9F489-6A8B-5D07-0701-82FE1F087488}"/>
              </a:ext>
            </a:extLst>
          </p:cNvPr>
          <p:cNvSpPr>
            <a:spLocks noGrp="1"/>
          </p:cNvSpPr>
          <p:nvPr>
            <p:ph idx="1"/>
          </p:nvPr>
        </p:nvSpPr>
        <p:spPr/>
        <p:txBody>
          <a:bodyPr>
            <a:normAutofit fontScale="92500" lnSpcReduction="20000"/>
          </a:bodyPr>
          <a:lstStyle/>
          <a:p>
            <a:r>
              <a:rPr lang="en-US" altLang="zh-TW" dirty="0">
                <a:solidFill>
                  <a:srgbClr val="FBFF29"/>
                </a:solidFill>
              </a:rPr>
              <a:t>1951</a:t>
            </a:r>
            <a:r>
              <a:rPr lang="zh-TW" altLang="en-US" dirty="0">
                <a:solidFill>
                  <a:srgbClr val="FBFF29"/>
                </a:solidFill>
              </a:rPr>
              <a:t>年</a:t>
            </a:r>
            <a:r>
              <a:rPr lang="zh-TW" altLang="en-US" dirty="0"/>
              <a:t>一位</a:t>
            </a:r>
            <a:r>
              <a:rPr lang="en-US" altLang="zh-TW" dirty="0"/>
              <a:t>Baltimore</a:t>
            </a:r>
            <a:r>
              <a:rPr lang="zh-TW" altLang="en-US" dirty="0"/>
              <a:t>美國非裔女性 </a:t>
            </a:r>
            <a:r>
              <a:rPr lang="en-US" dirty="0"/>
              <a:t>Henrietta </a:t>
            </a:r>
            <a:r>
              <a:rPr lang="en-US" dirty="0" err="1"/>
              <a:t>Lacks死於</a:t>
            </a:r>
            <a:r>
              <a:rPr lang="zh-TW" altLang="en-US" dirty="0"/>
              <a:t>子宮頸癌；</a:t>
            </a:r>
            <a:r>
              <a:rPr lang="en-US" dirty="0"/>
              <a:t>HeLa cell</a:t>
            </a:r>
            <a:r>
              <a:rPr lang="zh-TW" altLang="en-US" dirty="0"/>
              <a:t> 來自她的名字</a:t>
            </a:r>
            <a:endParaRPr lang="en-US" altLang="zh-TW" dirty="0"/>
          </a:p>
          <a:p>
            <a:r>
              <a:rPr lang="zh-TW" altLang="en-US" dirty="0"/>
              <a:t>是第一個在實驗室中成功培養、長期存活的人類細胞株具有「不死性」：</a:t>
            </a:r>
          </a:p>
          <a:p>
            <a:pPr marL="742950" indent="-742950">
              <a:buFont typeface="+mj-lt"/>
              <a:buAutoNum type="arabicPeriod"/>
            </a:pPr>
            <a:r>
              <a:rPr lang="zh-TW" altLang="en-US" dirty="0"/>
              <a:t>它不會自然凋亡</a:t>
            </a:r>
          </a:p>
          <a:p>
            <a:pPr marL="742950" indent="-742950">
              <a:buFont typeface="+mj-lt"/>
              <a:buAutoNum type="arabicPeriod"/>
            </a:pPr>
            <a:r>
              <a:rPr lang="zh-TW" altLang="en-US" dirty="0"/>
              <a:t>端粒酶活性極高，能無限分裂</a:t>
            </a:r>
          </a:p>
          <a:p>
            <a:pPr marL="742950" indent="-742950">
              <a:buFont typeface="+mj-lt"/>
              <a:buAutoNum type="arabicPeriod"/>
            </a:pPr>
            <a:r>
              <a:rPr lang="zh-TW" altLang="en-US" dirty="0"/>
              <a:t>廣泛應用於醫學研究：用於癌症、愛滋病、基因工程等</a:t>
            </a:r>
            <a:endParaRPr lang="en-US" dirty="0"/>
          </a:p>
        </p:txBody>
      </p:sp>
    </p:spTree>
    <p:extLst>
      <p:ext uri="{BB962C8B-B14F-4D97-AF65-F5344CB8AC3E}">
        <p14:creationId xmlns:p14="http://schemas.microsoft.com/office/powerpoint/2010/main" val="12070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BDC0-22E4-8946-897B-42B4F750FEAC}"/>
              </a:ext>
            </a:extLst>
          </p:cNvPr>
          <p:cNvSpPr>
            <a:spLocks noGrp="1"/>
          </p:cNvSpPr>
          <p:nvPr>
            <p:ph type="title"/>
          </p:nvPr>
        </p:nvSpPr>
        <p:spPr/>
        <p:txBody>
          <a:bodyPr/>
          <a:lstStyle/>
          <a:p>
            <a:r>
              <a:rPr lang="zh-TW" altLang="en-US"/>
              <a:t>人是什麼？</a:t>
            </a:r>
            <a:endParaRPr lang="en-US"/>
          </a:p>
        </p:txBody>
      </p:sp>
      <p:sp>
        <p:nvSpPr>
          <p:cNvPr id="3" name="Content Placeholder 2">
            <a:extLst>
              <a:ext uri="{FF2B5EF4-FFF2-40B4-BE49-F238E27FC236}">
                <a16:creationId xmlns:a16="http://schemas.microsoft.com/office/drawing/2014/main" id="{D4F2852C-32BD-3A43-A1B4-6AC22835C442}"/>
              </a:ext>
            </a:extLst>
          </p:cNvPr>
          <p:cNvSpPr>
            <a:spLocks noGrp="1"/>
          </p:cNvSpPr>
          <p:nvPr>
            <p:ph idx="1"/>
          </p:nvPr>
        </p:nvSpPr>
        <p:spPr/>
        <p:txBody>
          <a:bodyPr/>
          <a:lstStyle/>
          <a:p>
            <a:r>
              <a:rPr lang="zh-TW" altLang="en-US" dirty="0"/>
              <a:t>人不是最聰明，最有效率</a:t>
            </a:r>
            <a:r>
              <a:rPr lang="en-US" altLang="zh-TW" dirty="0"/>
              <a:t>…</a:t>
            </a:r>
            <a:r>
              <a:rPr lang="zh-TW" altLang="en-US" dirty="0"/>
              <a:t>而是會「枉費」、會走第二里路的；會傷心、會後悔、會愛</a:t>
            </a:r>
            <a:r>
              <a:rPr lang="en-US" altLang="zh-TW" dirty="0"/>
              <a:t>…</a:t>
            </a:r>
            <a:r>
              <a:rPr lang="zh-TW" altLang="en-US" dirty="0"/>
              <a:t>人的本質</a:t>
            </a:r>
            <a:r>
              <a:rPr lang="en-US" altLang="zh-TW" dirty="0"/>
              <a:t>–</a:t>
            </a:r>
            <a:r>
              <a:rPr lang="zh-TW" altLang="en-US" dirty="0"/>
              <a:t>知道要找神、敬拜神</a:t>
            </a:r>
            <a:endParaRPr lang="en-US" altLang="zh-TW" dirty="0"/>
          </a:p>
          <a:p>
            <a:r>
              <a:rPr lang="zh-TW" altLang="en-US" dirty="0"/>
              <a:t>人的定位就在乎認識他的神，知道創造者起初創造的心意</a:t>
            </a:r>
            <a:endParaRPr lang="en-US" dirty="0"/>
          </a:p>
        </p:txBody>
      </p:sp>
    </p:spTree>
    <p:extLst>
      <p:ext uri="{BB962C8B-B14F-4D97-AF65-F5344CB8AC3E}">
        <p14:creationId xmlns:p14="http://schemas.microsoft.com/office/powerpoint/2010/main" val="72822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1312-8464-3A4A-8D9A-BE9550BDFE52}"/>
              </a:ext>
            </a:extLst>
          </p:cNvPr>
          <p:cNvSpPr>
            <a:spLocks noGrp="1"/>
          </p:cNvSpPr>
          <p:nvPr>
            <p:ph type="title"/>
          </p:nvPr>
        </p:nvSpPr>
        <p:spPr/>
        <p:txBody>
          <a:bodyPr/>
          <a:lstStyle/>
          <a:p>
            <a:r>
              <a:rPr lang="en-US" dirty="0" err="1"/>
              <a:t>我思故我在</a:t>
            </a:r>
            <a:endParaRPr lang="en-US" dirty="0"/>
          </a:p>
        </p:txBody>
      </p:sp>
      <p:sp>
        <p:nvSpPr>
          <p:cNvPr id="3" name="Content Placeholder 2">
            <a:extLst>
              <a:ext uri="{FF2B5EF4-FFF2-40B4-BE49-F238E27FC236}">
                <a16:creationId xmlns:a16="http://schemas.microsoft.com/office/drawing/2014/main" id="{EBAB1A47-6C8C-AF4B-BDA5-0E7741D80F21}"/>
              </a:ext>
            </a:extLst>
          </p:cNvPr>
          <p:cNvSpPr>
            <a:spLocks noGrp="1"/>
          </p:cNvSpPr>
          <p:nvPr>
            <p:ph idx="1"/>
          </p:nvPr>
        </p:nvSpPr>
        <p:spPr/>
        <p:txBody>
          <a:bodyPr/>
          <a:lstStyle/>
          <a:p>
            <a:r>
              <a:rPr lang="zh-TW" altLang="en-US" dirty="0"/>
              <a:t>頭腦與思想</a:t>
            </a:r>
            <a:endParaRPr lang="en-US" dirty="0"/>
          </a:p>
          <a:p>
            <a:r>
              <a:rPr lang="en-US" dirty="0"/>
              <a:t>AI is getting better than us. It is not the mechanism of thinking, but the origin and content of the thought.  We taught AI to think our thoughts, for our purpose.  Where do our thoughts come from, and why?</a:t>
            </a:r>
            <a:r>
              <a:rPr lang="zh-TW" altLang="en-US" dirty="0"/>
              <a:t> 人不能再被「有智慧」</a:t>
            </a:r>
            <a:r>
              <a:rPr lang="en-US" altLang="zh-TW" dirty="0"/>
              <a:t>(</a:t>
            </a:r>
            <a:r>
              <a:rPr lang="en-US" dirty="0"/>
              <a:t>Sapiens) </a:t>
            </a:r>
            <a:r>
              <a:rPr lang="zh-TW" altLang="en-US" dirty="0"/>
              <a:t>來定義了</a:t>
            </a:r>
            <a:endParaRPr lang="en-US" dirty="0"/>
          </a:p>
        </p:txBody>
      </p:sp>
    </p:spTree>
    <p:extLst>
      <p:ext uri="{BB962C8B-B14F-4D97-AF65-F5344CB8AC3E}">
        <p14:creationId xmlns:p14="http://schemas.microsoft.com/office/powerpoint/2010/main" val="30930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C5D0-88C2-4106-BFEB-626FD10EC14F}"/>
              </a:ext>
            </a:extLst>
          </p:cNvPr>
          <p:cNvSpPr>
            <a:spLocks noGrp="1"/>
          </p:cNvSpPr>
          <p:nvPr>
            <p:ph type="title"/>
          </p:nvPr>
        </p:nvSpPr>
        <p:spPr/>
        <p:txBody>
          <a:bodyPr/>
          <a:lstStyle/>
          <a:p>
            <a:r>
              <a:rPr lang="zh-TW" altLang="en-US" dirty="0"/>
              <a:t>減字木蘭花 </a:t>
            </a:r>
            <a:r>
              <a:rPr lang="en-US" altLang="zh-TW" dirty="0"/>
              <a:t>(</a:t>
            </a:r>
            <a:r>
              <a:rPr lang="zh-TW" altLang="en-US" dirty="0"/>
              <a:t>李清照</a:t>
            </a:r>
            <a:r>
              <a:rPr lang="en-US" altLang="zh-TW" dirty="0"/>
              <a:t>)</a:t>
            </a:r>
            <a:endParaRPr lang="en-US" dirty="0"/>
          </a:p>
        </p:txBody>
      </p:sp>
      <p:sp>
        <p:nvSpPr>
          <p:cNvPr id="3" name="Content Placeholder 2">
            <a:extLst>
              <a:ext uri="{FF2B5EF4-FFF2-40B4-BE49-F238E27FC236}">
                <a16:creationId xmlns:a16="http://schemas.microsoft.com/office/drawing/2014/main" id="{8C8FDD28-5C35-D17E-5CD0-A32E2161A720}"/>
              </a:ext>
            </a:extLst>
          </p:cNvPr>
          <p:cNvSpPr>
            <a:spLocks noGrp="1"/>
          </p:cNvSpPr>
          <p:nvPr>
            <p:ph idx="1"/>
          </p:nvPr>
        </p:nvSpPr>
        <p:spPr/>
        <p:txBody>
          <a:bodyPr>
            <a:noAutofit/>
          </a:bodyPr>
          <a:lstStyle/>
          <a:p>
            <a:pPr marL="0" indent="0" algn="ctr">
              <a:buNone/>
            </a:pPr>
            <a:r>
              <a:rPr lang="zh-TW" altLang="en-US" dirty="0"/>
              <a:t>賣花擔上，買得一枝春欲放。</a:t>
            </a:r>
            <a:endParaRPr lang="en-US" altLang="zh-TW" dirty="0"/>
          </a:p>
          <a:p>
            <a:pPr marL="0" indent="0" algn="ctr">
              <a:buNone/>
            </a:pPr>
            <a:r>
              <a:rPr lang="zh-TW" altLang="en-US" dirty="0"/>
              <a:t>淚染輕勻，猶帶彤霞曉露痕。</a:t>
            </a:r>
          </a:p>
          <a:p>
            <a:pPr marL="0" indent="0" algn="ctr">
              <a:buNone/>
            </a:pPr>
            <a:r>
              <a:rPr lang="zh-TW" altLang="en-US" dirty="0"/>
              <a:t>怕郎猜道，奴面不如花面好。</a:t>
            </a:r>
            <a:endParaRPr lang="en-US" altLang="zh-TW" dirty="0"/>
          </a:p>
          <a:p>
            <a:pPr marL="0" indent="0" algn="ctr">
              <a:buNone/>
            </a:pPr>
            <a:r>
              <a:rPr lang="zh-TW" altLang="en-US" dirty="0"/>
              <a:t>雲鬢斜簪，徒要教郎比並看。</a:t>
            </a:r>
          </a:p>
        </p:txBody>
      </p:sp>
    </p:spTree>
    <p:extLst>
      <p:ext uri="{BB962C8B-B14F-4D97-AF65-F5344CB8AC3E}">
        <p14:creationId xmlns:p14="http://schemas.microsoft.com/office/powerpoint/2010/main" val="218644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DAEDE-C616-E230-A904-B626026C0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F90B6-E836-A0D2-6654-3FA15FD2171B}"/>
              </a:ext>
            </a:extLst>
          </p:cNvPr>
          <p:cNvSpPr>
            <a:spLocks noGrp="1"/>
          </p:cNvSpPr>
          <p:nvPr>
            <p:ph type="title"/>
          </p:nvPr>
        </p:nvSpPr>
        <p:spPr/>
        <p:txBody>
          <a:bodyPr/>
          <a:lstStyle/>
          <a:p>
            <a:r>
              <a:rPr lang="en-US" dirty="0" err="1"/>
              <a:t>剪下來的花還是不是活花</a:t>
            </a:r>
            <a:r>
              <a:rPr lang="zh-TW" altLang="en-US" dirty="0"/>
              <a:t>？</a:t>
            </a:r>
            <a:endParaRPr lang="en-US" dirty="0"/>
          </a:p>
        </p:txBody>
      </p:sp>
      <p:sp>
        <p:nvSpPr>
          <p:cNvPr id="3" name="Content Placeholder 2">
            <a:extLst>
              <a:ext uri="{FF2B5EF4-FFF2-40B4-BE49-F238E27FC236}">
                <a16:creationId xmlns:a16="http://schemas.microsoft.com/office/drawing/2014/main" id="{E764600F-27EE-E675-8FC1-D4C324234B3E}"/>
              </a:ext>
            </a:extLst>
          </p:cNvPr>
          <p:cNvSpPr>
            <a:spLocks noGrp="1"/>
          </p:cNvSpPr>
          <p:nvPr>
            <p:ph idx="1"/>
          </p:nvPr>
        </p:nvSpPr>
        <p:spPr/>
        <p:txBody>
          <a:bodyPr>
            <a:noAutofit/>
          </a:bodyPr>
          <a:lstStyle/>
          <a:p>
            <a:pPr marL="0" indent="0" algn="ctr">
              <a:buNone/>
            </a:pPr>
            <a:r>
              <a:rPr lang="en-US" sz="3350" dirty="0" err="1"/>
              <a:t>已經與根分離</a:t>
            </a:r>
            <a:r>
              <a:rPr lang="zh-TW" altLang="en-US" sz="3350" dirty="0"/>
              <a:t>，是</a:t>
            </a:r>
            <a:r>
              <a:rPr lang="en-US" sz="3350" dirty="0" err="1"/>
              <a:t>沒有死透的花</a:t>
            </a:r>
            <a:endParaRPr lang="en-US" sz="3350" dirty="0"/>
          </a:p>
        </p:txBody>
      </p:sp>
    </p:spTree>
    <p:extLst>
      <p:ext uri="{BB962C8B-B14F-4D97-AF65-F5344CB8AC3E}">
        <p14:creationId xmlns:p14="http://schemas.microsoft.com/office/powerpoint/2010/main" val="6475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8E5A-23C7-0D55-2068-86095ADD0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DA988-9629-4EBB-8A07-71EFDC3640AD}"/>
              </a:ext>
            </a:extLst>
          </p:cNvPr>
          <p:cNvSpPr>
            <a:spLocks noGrp="1"/>
          </p:cNvSpPr>
          <p:nvPr>
            <p:ph type="ctrTitle"/>
          </p:nvPr>
        </p:nvSpPr>
        <p:spPr/>
        <p:txBody>
          <a:bodyPr/>
          <a:lstStyle/>
          <a:p>
            <a:r>
              <a:rPr lang="en-US" altLang="zh-TW" sz="6600" dirty="0"/>
              <a:t> </a:t>
            </a:r>
            <a:r>
              <a:rPr lang="zh-TW" altLang="en-US" sz="6600" dirty="0"/>
              <a:t>生命是什麼？</a:t>
            </a:r>
            <a:br>
              <a:rPr lang="en-US" altLang="zh-TW" sz="6600" dirty="0"/>
            </a:br>
            <a:r>
              <a:rPr lang="en-US" altLang="zh-TW" sz="4400" dirty="0">
                <a:solidFill>
                  <a:schemeClr val="tx1"/>
                </a:solidFill>
              </a:rPr>
              <a:t>What is life?</a:t>
            </a:r>
            <a:endParaRPr lang="en-US" sz="4400" dirty="0">
              <a:solidFill>
                <a:schemeClr val="tx1"/>
              </a:solidFill>
            </a:endParaRPr>
          </a:p>
        </p:txBody>
      </p:sp>
      <p:sp>
        <p:nvSpPr>
          <p:cNvPr id="3" name="Subtitle 2">
            <a:extLst>
              <a:ext uri="{FF2B5EF4-FFF2-40B4-BE49-F238E27FC236}">
                <a16:creationId xmlns:a16="http://schemas.microsoft.com/office/drawing/2014/main" id="{67037A95-6873-B1A4-D836-20DEA115CB76}"/>
              </a:ext>
            </a:extLst>
          </p:cNvPr>
          <p:cNvSpPr>
            <a:spLocks noGrp="1"/>
          </p:cNvSpPr>
          <p:nvPr>
            <p:ph type="subTitle" idx="1"/>
          </p:nvPr>
        </p:nvSpPr>
        <p:spPr/>
        <p:txBody>
          <a:bodyPr/>
          <a:lstStyle/>
          <a:p>
            <a:endParaRPr lang="en-US" altLang="zh-TW" dirty="0">
              <a:solidFill>
                <a:srgbClr val="FFFF00"/>
              </a:solidFill>
              <a:effectLst/>
            </a:endParaRPr>
          </a:p>
          <a:p>
            <a:r>
              <a:rPr lang="zh-TW" altLang="en-US" sz="3600" dirty="0">
                <a:solidFill>
                  <a:srgbClr val="FFFF00"/>
                </a:solidFill>
                <a:effectLst/>
              </a:rPr>
              <a:t>黃小石</a:t>
            </a:r>
            <a:endParaRPr lang="en-US" altLang="zh-TW" sz="3600" dirty="0">
              <a:solidFill>
                <a:srgbClr val="FFFF00"/>
              </a:solidFill>
              <a:effectLst/>
            </a:endParaRPr>
          </a:p>
          <a:p>
            <a:endParaRPr lang="en-US" dirty="0"/>
          </a:p>
        </p:txBody>
      </p:sp>
    </p:spTree>
    <p:extLst>
      <p:ext uri="{BB962C8B-B14F-4D97-AF65-F5344CB8AC3E}">
        <p14:creationId xmlns:p14="http://schemas.microsoft.com/office/powerpoint/2010/main" val="416702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8814-4E9A-74B1-3160-8A745D897A6B}"/>
              </a:ext>
            </a:extLst>
          </p:cNvPr>
          <p:cNvSpPr>
            <a:spLocks noGrp="1"/>
          </p:cNvSpPr>
          <p:nvPr>
            <p:ph type="title"/>
          </p:nvPr>
        </p:nvSpPr>
        <p:spPr/>
        <p:txBody>
          <a:bodyPr/>
          <a:lstStyle/>
          <a:p>
            <a:r>
              <a:rPr lang="en-US" dirty="0" err="1"/>
              <a:t>活人的定義</a:t>
            </a:r>
            <a:endParaRPr lang="en-US" dirty="0"/>
          </a:p>
        </p:txBody>
      </p:sp>
      <p:sp>
        <p:nvSpPr>
          <p:cNvPr id="3" name="Content Placeholder 2">
            <a:extLst>
              <a:ext uri="{FF2B5EF4-FFF2-40B4-BE49-F238E27FC236}">
                <a16:creationId xmlns:a16="http://schemas.microsoft.com/office/drawing/2014/main" id="{8729B4CC-3672-BD03-003B-E8DEB367732C}"/>
              </a:ext>
            </a:extLst>
          </p:cNvPr>
          <p:cNvSpPr>
            <a:spLocks noGrp="1"/>
          </p:cNvSpPr>
          <p:nvPr>
            <p:ph idx="1"/>
          </p:nvPr>
        </p:nvSpPr>
        <p:spPr/>
        <p:txBody>
          <a:bodyPr/>
          <a:lstStyle/>
          <a:p>
            <a:r>
              <a:rPr lang="zh-TW" altLang="en-US" baseline="30000" dirty="0">
                <a:solidFill>
                  <a:srgbClr val="FBFF29"/>
                </a:solidFill>
              </a:rPr>
              <a:t>創</a:t>
            </a:r>
            <a:r>
              <a:rPr lang="en-US" altLang="zh-TW" baseline="30000" dirty="0">
                <a:solidFill>
                  <a:srgbClr val="FBFF29"/>
                </a:solidFill>
              </a:rPr>
              <a:t>1:27</a:t>
            </a:r>
            <a:r>
              <a:rPr lang="zh-TW" altLang="en-US" dirty="0"/>
              <a:t>神就照著自己的形像造人，乃是照著他的形像造男造女</a:t>
            </a:r>
            <a:endParaRPr lang="en-US" dirty="0"/>
          </a:p>
          <a:p>
            <a:r>
              <a:rPr lang="zh-TW" altLang="en-US" baseline="30000" dirty="0">
                <a:solidFill>
                  <a:srgbClr val="FBFF29"/>
                </a:solidFill>
              </a:rPr>
              <a:t>創</a:t>
            </a:r>
            <a:r>
              <a:rPr lang="en-US" altLang="zh-TW" baseline="30000" dirty="0">
                <a:solidFill>
                  <a:srgbClr val="FBFF29"/>
                </a:solidFill>
              </a:rPr>
              <a:t>2:7</a:t>
            </a:r>
            <a:r>
              <a:rPr lang="zh-TW" altLang="en-US" dirty="0"/>
              <a:t>耶和華神用地上的塵土造人，將生氣吹在他鼻孔裡，</a:t>
            </a:r>
            <a:r>
              <a:rPr lang="zh-TW" altLang="en-US" dirty="0">
                <a:solidFill>
                  <a:srgbClr val="FBFF29"/>
                </a:solidFill>
              </a:rPr>
              <a:t>他就成了有靈的活人</a:t>
            </a:r>
            <a:r>
              <a:rPr lang="zh-TW" altLang="en-US" dirty="0"/>
              <a:t>，名叫亞當</a:t>
            </a:r>
            <a:endParaRPr lang="en-US" altLang="zh-TW" dirty="0"/>
          </a:p>
        </p:txBody>
      </p:sp>
    </p:spTree>
    <p:extLst>
      <p:ext uri="{BB962C8B-B14F-4D97-AF65-F5344CB8AC3E}">
        <p14:creationId xmlns:p14="http://schemas.microsoft.com/office/powerpoint/2010/main" val="34909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C00000"/>
            </a:gs>
            <a:gs pos="9000">
              <a:srgbClr val="00008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88BE-997B-6348-B8D0-CAE9CD0ECB8B}"/>
              </a:ext>
            </a:extLst>
          </p:cNvPr>
          <p:cNvSpPr>
            <a:spLocks noGrp="1"/>
          </p:cNvSpPr>
          <p:nvPr>
            <p:ph type="title"/>
          </p:nvPr>
        </p:nvSpPr>
        <p:spPr/>
        <p:txBody>
          <a:bodyPr/>
          <a:lstStyle/>
          <a:p>
            <a:r>
              <a:rPr lang="zh-TW" altLang="en-US" dirty="0"/>
              <a:t>亞當是不是「智人」？</a:t>
            </a:r>
            <a:endParaRPr lang="en-US" dirty="0"/>
          </a:p>
        </p:txBody>
      </p:sp>
      <p:sp>
        <p:nvSpPr>
          <p:cNvPr id="3" name="Content Placeholder 2">
            <a:extLst>
              <a:ext uri="{FF2B5EF4-FFF2-40B4-BE49-F238E27FC236}">
                <a16:creationId xmlns:a16="http://schemas.microsoft.com/office/drawing/2014/main" id="{BFE26319-245F-B248-84C5-4F533505EEA6}"/>
              </a:ext>
            </a:extLst>
          </p:cNvPr>
          <p:cNvSpPr>
            <a:spLocks noGrp="1"/>
          </p:cNvSpPr>
          <p:nvPr>
            <p:ph idx="1"/>
          </p:nvPr>
        </p:nvSpPr>
        <p:spPr/>
        <p:txBody>
          <a:bodyPr/>
          <a:lstStyle/>
          <a:p>
            <a:r>
              <a:rPr lang="zh-TW" altLang="en-US" baseline="30000" dirty="0">
                <a:solidFill>
                  <a:srgbClr val="FFFF00"/>
                </a:solidFill>
                <a:effectLst/>
              </a:rPr>
              <a:t>創世記</a:t>
            </a:r>
            <a:r>
              <a:rPr lang="en-US" altLang="zh-Hant" baseline="30000" dirty="0">
                <a:solidFill>
                  <a:srgbClr val="FFFF00"/>
                </a:solidFill>
                <a:effectLst/>
              </a:rPr>
              <a:t>2:7</a:t>
            </a:r>
            <a:r>
              <a:rPr lang="zh-TW" altLang="en-US" dirty="0">
                <a:effectLst/>
              </a:rPr>
              <a:t>耶和華神用地上的塵土造人，將生氣吹在他鼻孔裡，他就成了有靈的活人，名叫亞當。「亞當」</a:t>
            </a:r>
            <a:r>
              <a:rPr lang="en-US" altLang="zh-TW" dirty="0">
                <a:effectLst/>
              </a:rPr>
              <a:t>=</a:t>
            </a:r>
            <a:r>
              <a:rPr lang="zh-TW" altLang="en-US" dirty="0">
                <a:effectLst/>
              </a:rPr>
              <a:t>原文是「人」的意思</a:t>
            </a:r>
            <a:endParaRPr lang="en-US" altLang="zh-TW" dirty="0">
              <a:effectLst/>
            </a:endParaRPr>
          </a:p>
          <a:p>
            <a:r>
              <a:rPr lang="zh-TW" altLang="en-US" dirty="0">
                <a:effectLst/>
              </a:rPr>
              <a:t>萬物中唯在人裡面有造物者的靈；「智人」可能像亞當，但不是人。</a:t>
            </a:r>
            <a:endParaRPr lang="en-US" dirty="0"/>
          </a:p>
        </p:txBody>
      </p:sp>
    </p:spTree>
    <p:extLst>
      <p:ext uri="{BB962C8B-B14F-4D97-AF65-F5344CB8AC3E}">
        <p14:creationId xmlns:p14="http://schemas.microsoft.com/office/powerpoint/2010/main" val="22192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神造人的目的</a:t>
            </a:r>
            <a:r>
              <a:rPr lang="en-US" altLang="zh-TW" dirty="0"/>
              <a:t>–</a:t>
            </a:r>
            <a:r>
              <a:rPr lang="zh-TW" altLang="en-US" dirty="0"/>
              <a:t>彰顯祂的榮耀</a:t>
            </a:r>
            <a:endParaRPr lang="en-US" dirty="0"/>
          </a:p>
        </p:txBody>
      </p:sp>
      <p:sp>
        <p:nvSpPr>
          <p:cNvPr id="3" name="Content Placeholder 2"/>
          <p:cNvSpPr>
            <a:spLocks noGrp="1"/>
          </p:cNvSpPr>
          <p:nvPr>
            <p:ph idx="1"/>
          </p:nvPr>
        </p:nvSpPr>
        <p:spPr/>
        <p:txBody>
          <a:bodyPr/>
          <a:lstStyle/>
          <a:p>
            <a:r>
              <a:rPr lang="zh-TW" altLang="en-US" sz="4200" dirty="0"/>
              <a:t>凡稱為我名下的人，是我為自己的榮耀創造的，是我所做成，所造作的</a:t>
            </a:r>
            <a:r>
              <a:rPr lang="zh-TW" altLang="zh-TW" dirty="0">
                <a:solidFill>
                  <a:srgbClr val="FBFF29"/>
                </a:solidFill>
              </a:rPr>
              <a:t>－</a:t>
            </a:r>
            <a:r>
              <a:rPr lang="zh-TW" altLang="en-US" dirty="0">
                <a:solidFill>
                  <a:srgbClr val="FBFF29"/>
                </a:solidFill>
              </a:rPr>
              <a:t>賽</a:t>
            </a:r>
            <a:r>
              <a:rPr lang="en-US" altLang="zh-TW" dirty="0">
                <a:solidFill>
                  <a:srgbClr val="FBFF29"/>
                </a:solidFill>
              </a:rPr>
              <a:t>43:7</a:t>
            </a:r>
          </a:p>
          <a:p>
            <a:r>
              <a:rPr lang="mr-IN" dirty="0"/>
              <a:t>…</a:t>
            </a:r>
            <a:r>
              <a:rPr lang="en-US" dirty="0"/>
              <a:t>for I have made them for my glory. It was I who created them. </a:t>
            </a:r>
            <a:endParaRPr lang="en-US" sz="3600" dirty="0">
              <a:solidFill>
                <a:srgbClr val="FBFF29"/>
              </a:solidFill>
            </a:endParaRPr>
          </a:p>
        </p:txBody>
      </p:sp>
    </p:spTree>
    <p:extLst>
      <p:ext uri="{BB962C8B-B14F-4D97-AF65-F5344CB8AC3E}">
        <p14:creationId xmlns:p14="http://schemas.microsoft.com/office/powerpoint/2010/main" val="50608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7AA4-FE7D-8FA6-380D-4401D314C45A}"/>
              </a:ext>
            </a:extLst>
          </p:cNvPr>
          <p:cNvSpPr>
            <a:spLocks noGrp="1"/>
          </p:cNvSpPr>
          <p:nvPr>
            <p:ph type="title"/>
          </p:nvPr>
        </p:nvSpPr>
        <p:spPr/>
        <p:txBody>
          <a:bodyPr/>
          <a:lstStyle/>
          <a:p>
            <a:r>
              <a:rPr lang="en-US" dirty="0" err="1"/>
              <a:t>人人都有一死</a:t>
            </a:r>
            <a:endParaRPr lang="en-US" dirty="0"/>
          </a:p>
        </p:txBody>
      </p:sp>
      <p:sp>
        <p:nvSpPr>
          <p:cNvPr id="3" name="Content Placeholder 2">
            <a:extLst>
              <a:ext uri="{FF2B5EF4-FFF2-40B4-BE49-F238E27FC236}">
                <a16:creationId xmlns:a16="http://schemas.microsoft.com/office/drawing/2014/main" id="{B24C750E-55E7-07C4-3693-3391CB977606}"/>
              </a:ext>
            </a:extLst>
          </p:cNvPr>
          <p:cNvSpPr>
            <a:spLocks noGrp="1"/>
          </p:cNvSpPr>
          <p:nvPr>
            <p:ph idx="1"/>
          </p:nvPr>
        </p:nvSpPr>
        <p:spPr/>
        <p:txBody>
          <a:bodyPr/>
          <a:lstStyle/>
          <a:p>
            <a:r>
              <a:rPr lang="en-US" baseline="30000" dirty="0" err="1">
                <a:solidFill>
                  <a:srgbClr val="FBFF29"/>
                </a:solidFill>
              </a:rPr>
              <a:t>創</a:t>
            </a:r>
            <a:r>
              <a:rPr lang="en-US" baseline="30000" dirty="0">
                <a:solidFill>
                  <a:srgbClr val="FBFF29"/>
                </a:solidFill>
              </a:rPr>
              <a:t> 2:17</a:t>
            </a:r>
            <a:r>
              <a:rPr lang="zh-TW" altLang="en-US" dirty="0"/>
              <a:t>只是分別善惡樹上的果子、你不可喫、因為你喫的日子必定死 </a:t>
            </a:r>
            <a:endParaRPr lang="en-US" altLang="zh-TW" dirty="0"/>
          </a:p>
          <a:p>
            <a:r>
              <a:rPr lang="zh-TW" altLang="en-US" baseline="30000" dirty="0">
                <a:solidFill>
                  <a:srgbClr val="FBFF29"/>
                </a:solidFill>
              </a:rPr>
              <a:t>來</a:t>
            </a:r>
            <a:r>
              <a:rPr lang="en-US" altLang="zh-TW" baseline="30000" dirty="0">
                <a:solidFill>
                  <a:srgbClr val="FBFF29"/>
                </a:solidFill>
              </a:rPr>
              <a:t>9:27 </a:t>
            </a:r>
            <a:r>
              <a:rPr lang="zh-TW" altLang="en-US" dirty="0"/>
              <a:t>按著定命，人人都有一死，死後且有審判</a:t>
            </a:r>
            <a:endParaRPr lang="en-US" altLang="zh-TW" dirty="0"/>
          </a:p>
          <a:p>
            <a:pPr marL="0" indent="0">
              <a:buNone/>
            </a:pPr>
            <a:endParaRPr lang="en-US" dirty="0"/>
          </a:p>
        </p:txBody>
      </p:sp>
    </p:spTree>
    <p:extLst>
      <p:ext uri="{BB962C8B-B14F-4D97-AF65-F5344CB8AC3E}">
        <p14:creationId xmlns:p14="http://schemas.microsoft.com/office/powerpoint/2010/main" val="22041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t>人為什麼會死？</a:t>
            </a:r>
            <a:endParaRPr lang="en-US" dirty="0"/>
          </a:p>
        </p:txBody>
      </p:sp>
      <p:sp>
        <p:nvSpPr>
          <p:cNvPr id="3" name="Content Placeholder 2"/>
          <p:cNvSpPr>
            <a:spLocks noGrp="1"/>
          </p:cNvSpPr>
          <p:nvPr>
            <p:ph idx="1"/>
          </p:nvPr>
        </p:nvSpPr>
        <p:spPr/>
        <p:txBody>
          <a:bodyPr>
            <a:normAutofit/>
          </a:bodyPr>
          <a:lstStyle/>
          <a:p>
            <a:pPr marL="0" indent="0" algn="ctr">
              <a:buNone/>
            </a:pPr>
            <a:endParaRPr lang="en-US" altLang="zh-TW" sz="2000" dirty="0"/>
          </a:p>
          <a:p>
            <a:pPr marL="0" indent="0" algn="ctr">
              <a:buNone/>
            </a:pPr>
            <a:r>
              <a:rPr lang="zh-TW" altLang="en-US" sz="4400" dirty="0"/>
              <a:t>世人都犯了罪、虧缺了神的</a:t>
            </a:r>
            <a:r>
              <a:rPr lang="zh-TW" altLang="en-US" sz="4400" dirty="0">
                <a:solidFill>
                  <a:srgbClr val="FFFF00"/>
                </a:solidFill>
              </a:rPr>
              <a:t>榮耀</a:t>
            </a:r>
            <a:endParaRPr lang="en-US" altLang="zh-TW" sz="4400" dirty="0">
              <a:solidFill>
                <a:srgbClr val="FFFF00"/>
              </a:solidFill>
            </a:endParaRPr>
          </a:p>
          <a:p>
            <a:pPr marL="0" indent="0" algn="ctr">
              <a:buNone/>
            </a:pPr>
            <a:r>
              <a:rPr lang="zh-TW" altLang="en-US" sz="3800" dirty="0">
                <a:solidFill>
                  <a:srgbClr val="FFFF00"/>
                </a:solidFill>
              </a:rPr>
              <a:t>羅馬人書 </a:t>
            </a:r>
            <a:r>
              <a:rPr lang="en-US" altLang="zh-TW" sz="3800" dirty="0">
                <a:solidFill>
                  <a:srgbClr val="FFFF00"/>
                </a:solidFill>
              </a:rPr>
              <a:t>3:23</a:t>
            </a:r>
          </a:p>
          <a:p>
            <a:pPr marL="0" indent="0" algn="ctr">
              <a:buNone/>
            </a:pPr>
            <a:endParaRPr lang="en-US" sz="2000" dirty="0">
              <a:solidFill>
                <a:srgbClr val="FFFF00"/>
              </a:solidFill>
            </a:endParaRPr>
          </a:p>
          <a:p>
            <a:pPr marL="0" indent="0" algn="ctr">
              <a:buNone/>
            </a:pPr>
            <a:r>
              <a:rPr lang="zh-TW" altLang="en-US" sz="4400" dirty="0"/>
              <a:t>罪的工價乃是死</a:t>
            </a:r>
            <a:endParaRPr lang="en-US" altLang="zh-TW" sz="4400" dirty="0"/>
          </a:p>
          <a:p>
            <a:pPr marL="0" indent="0" algn="ctr">
              <a:buNone/>
            </a:pPr>
            <a:r>
              <a:rPr lang="zh-TW" altLang="en-US" sz="3800" dirty="0">
                <a:solidFill>
                  <a:srgbClr val="FFFF00"/>
                </a:solidFill>
              </a:rPr>
              <a:t>羅馬人書 </a:t>
            </a:r>
            <a:r>
              <a:rPr lang="en-US" altLang="zh-TW" sz="3800" dirty="0">
                <a:solidFill>
                  <a:srgbClr val="FFFF00"/>
                </a:solidFill>
              </a:rPr>
              <a:t>6:23a</a:t>
            </a:r>
            <a:endParaRPr lang="en-US" sz="3800" dirty="0"/>
          </a:p>
          <a:p>
            <a:pPr algn="ctr"/>
            <a:endParaRPr lang="en-US" sz="4400" dirty="0">
              <a:latin typeface="BiauKai"/>
              <a:ea typeface="BiauKai"/>
              <a:cs typeface="BiauKai"/>
            </a:endParaRPr>
          </a:p>
        </p:txBody>
      </p:sp>
    </p:spTree>
    <p:extLst>
      <p:ext uri="{BB962C8B-B14F-4D97-AF65-F5344CB8AC3E}">
        <p14:creationId xmlns:p14="http://schemas.microsoft.com/office/powerpoint/2010/main" val="2459361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EFAC-6F20-584E-8C96-296C5BAE63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1EE89-B43E-B34E-BD42-68AD1176E278}"/>
              </a:ext>
            </a:extLst>
          </p:cNvPr>
          <p:cNvSpPr>
            <a:spLocks noGrp="1"/>
          </p:cNvSpPr>
          <p:nvPr>
            <p:ph idx="1"/>
          </p:nvPr>
        </p:nvSpPr>
        <p:spPr/>
        <p:txBody>
          <a:bodyPr>
            <a:normAutofit/>
          </a:bodyPr>
          <a:lstStyle/>
          <a:p>
            <a:r>
              <a:rPr lang="zh-TW" altLang="en-US" baseline="30000" dirty="0">
                <a:solidFill>
                  <a:srgbClr val="FBFF29"/>
                </a:solidFill>
              </a:rPr>
              <a:t>詩</a:t>
            </a:r>
            <a:r>
              <a:rPr lang="en-US" altLang="zh-TW" baseline="30000" dirty="0">
                <a:solidFill>
                  <a:srgbClr val="FBFF29"/>
                </a:solidFill>
              </a:rPr>
              <a:t>8:4 </a:t>
            </a:r>
            <a:r>
              <a:rPr lang="zh-TW" altLang="en-US" baseline="30000" dirty="0">
                <a:solidFill>
                  <a:srgbClr val="FBFF29"/>
                </a:solidFill>
              </a:rPr>
              <a:t> </a:t>
            </a:r>
            <a:r>
              <a:rPr lang="zh-TW" altLang="en-US" dirty="0"/>
              <a:t>人算什麼，你竟顧念他（想到他）？世人算什麼，你竟眷顧他（尋找他、照顧他）？</a:t>
            </a:r>
          </a:p>
          <a:p>
            <a:r>
              <a:rPr lang="zh-TW" altLang="en-US" baseline="30000" dirty="0">
                <a:solidFill>
                  <a:srgbClr val="FBFF29"/>
                </a:solidFill>
              </a:rPr>
              <a:t>詩</a:t>
            </a:r>
            <a:r>
              <a:rPr lang="en-US" altLang="zh-TW" baseline="30000" dirty="0">
                <a:solidFill>
                  <a:srgbClr val="FBFF29"/>
                </a:solidFill>
              </a:rPr>
              <a:t>144:3 </a:t>
            </a:r>
            <a:r>
              <a:rPr lang="zh-TW" altLang="en-US" dirty="0"/>
              <a:t>耶和華啊，人算什麼，你竟認識（</a:t>
            </a:r>
            <a:r>
              <a:rPr lang="en-US" altLang="zh-TW" dirty="0"/>
              <a:t>yada</a:t>
            </a:r>
            <a:r>
              <a:rPr lang="zh-TW" altLang="en-US" dirty="0"/>
              <a:t>）他！世人算什麼，你竟顧念他（思量、思念）！</a:t>
            </a:r>
            <a:endParaRPr lang="en-US" altLang="zh-TW" dirty="0"/>
          </a:p>
          <a:p>
            <a:endParaRPr lang="en-US" dirty="0"/>
          </a:p>
        </p:txBody>
      </p:sp>
    </p:spTree>
    <p:extLst>
      <p:ext uri="{BB962C8B-B14F-4D97-AF65-F5344CB8AC3E}">
        <p14:creationId xmlns:p14="http://schemas.microsoft.com/office/powerpoint/2010/main" val="28503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3348-1B76-91BB-5C8F-6E5832E8333F}"/>
              </a:ext>
            </a:extLst>
          </p:cNvPr>
          <p:cNvSpPr>
            <a:spLocks noGrp="1"/>
          </p:cNvSpPr>
          <p:nvPr>
            <p:ph type="title"/>
          </p:nvPr>
        </p:nvSpPr>
        <p:spPr/>
        <p:txBody>
          <a:bodyPr/>
          <a:lstStyle/>
          <a:p>
            <a:r>
              <a:rPr lang="en-US"/>
              <a:t>生命的充分必要條件</a:t>
            </a:r>
            <a:endParaRPr lang="en-US" dirty="0"/>
          </a:p>
        </p:txBody>
      </p:sp>
      <p:sp>
        <p:nvSpPr>
          <p:cNvPr id="3" name="Content Placeholder 2">
            <a:extLst>
              <a:ext uri="{FF2B5EF4-FFF2-40B4-BE49-F238E27FC236}">
                <a16:creationId xmlns:a16="http://schemas.microsoft.com/office/drawing/2014/main" id="{79C965B8-585D-7428-799C-3FE105E9976C}"/>
              </a:ext>
            </a:extLst>
          </p:cNvPr>
          <p:cNvSpPr>
            <a:spLocks noGrp="1"/>
          </p:cNvSpPr>
          <p:nvPr>
            <p:ph idx="1"/>
          </p:nvPr>
        </p:nvSpPr>
        <p:spPr/>
        <p:txBody>
          <a:bodyPr/>
          <a:lstStyle/>
          <a:p>
            <a:r>
              <a:rPr lang="zh-TW" altLang="en-US" baseline="30000" dirty="0">
                <a:solidFill>
                  <a:srgbClr val="FBFF29"/>
                </a:solidFill>
              </a:rPr>
              <a:t>約 </a:t>
            </a:r>
            <a:r>
              <a:rPr lang="en-US" altLang="zh-TW" baseline="30000" dirty="0">
                <a:solidFill>
                  <a:srgbClr val="FBFF29"/>
                </a:solidFill>
              </a:rPr>
              <a:t>3:16</a:t>
            </a:r>
            <a:r>
              <a:rPr lang="zh-TW" altLang="en-US" baseline="30000" dirty="0">
                <a:solidFill>
                  <a:srgbClr val="FBFF29"/>
                </a:solidFill>
              </a:rPr>
              <a:t> </a:t>
            </a:r>
            <a:r>
              <a:rPr lang="zh-TW" altLang="en-US" dirty="0">
                <a:effectLst/>
              </a:rPr>
              <a:t>神愛世人，甚至將他的獨生子賜給他們，叫一切信他的，不致滅亡，反得</a:t>
            </a:r>
            <a:r>
              <a:rPr lang="zh-TW" altLang="en-US" dirty="0">
                <a:solidFill>
                  <a:srgbClr val="FBFF29"/>
                </a:solidFill>
                <a:effectLst/>
              </a:rPr>
              <a:t>永生</a:t>
            </a:r>
            <a:endParaRPr lang="en-US" altLang="zh-TW" baseline="30000" dirty="0">
              <a:solidFill>
                <a:srgbClr val="FBFF29"/>
              </a:solidFill>
            </a:endParaRPr>
          </a:p>
          <a:p>
            <a:r>
              <a:rPr lang="zh-TW" altLang="en-US" baseline="30000" dirty="0">
                <a:solidFill>
                  <a:srgbClr val="FBFF29"/>
                </a:solidFill>
              </a:rPr>
              <a:t>約一</a:t>
            </a:r>
            <a:r>
              <a:rPr lang="en-US" altLang="zh-TW" baseline="30000" dirty="0">
                <a:solidFill>
                  <a:srgbClr val="FBFF29"/>
                </a:solidFill>
              </a:rPr>
              <a:t>5:12 </a:t>
            </a:r>
            <a:r>
              <a:rPr lang="zh-TW" altLang="en-US" dirty="0"/>
              <a:t>人有了神的兒子就有生命，沒有神的兒子就沒有生命。</a:t>
            </a:r>
            <a:endParaRPr lang="en-US" dirty="0"/>
          </a:p>
          <a:p>
            <a:r>
              <a:rPr lang="zh-TW" altLang="en-US" baseline="30000" dirty="0">
                <a:solidFill>
                  <a:srgbClr val="FBFF29"/>
                </a:solidFill>
              </a:rPr>
              <a:t>約</a:t>
            </a:r>
            <a:r>
              <a:rPr lang="en-US" altLang="zh-TW" baseline="30000" dirty="0">
                <a:solidFill>
                  <a:srgbClr val="FBFF29"/>
                </a:solidFill>
              </a:rPr>
              <a:t>5:26 </a:t>
            </a:r>
            <a:r>
              <a:rPr lang="zh-TW" altLang="en-US" dirty="0"/>
              <a:t>因為父怎樣在自己有生命，就賜給他兒子也照樣在自己有生命</a:t>
            </a:r>
            <a:endParaRPr lang="en-US" altLang="zh-TW" dirty="0"/>
          </a:p>
        </p:txBody>
      </p:sp>
    </p:spTree>
    <p:extLst>
      <p:ext uri="{BB962C8B-B14F-4D97-AF65-F5344CB8AC3E}">
        <p14:creationId xmlns:p14="http://schemas.microsoft.com/office/powerpoint/2010/main" val="35226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2B73-2872-F2E6-43FC-97AA82DC0FA7}"/>
              </a:ext>
            </a:extLst>
          </p:cNvPr>
          <p:cNvSpPr>
            <a:spLocks noGrp="1"/>
          </p:cNvSpPr>
          <p:nvPr>
            <p:ph type="title"/>
          </p:nvPr>
        </p:nvSpPr>
        <p:spPr/>
        <p:txBody>
          <a:bodyPr/>
          <a:lstStyle/>
          <a:p>
            <a:r>
              <a:rPr lang="zh-TW" altLang="en-US" dirty="0"/>
              <a:t>福音：出死入生</a:t>
            </a:r>
            <a:endParaRPr lang="en-US" dirty="0"/>
          </a:p>
        </p:txBody>
      </p:sp>
      <p:sp>
        <p:nvSpPr>
          <p:cNvPr id="3" name="Content Placeholder 2">
            <a:extLst>
              <a:ext uri="{FF2B5EF4-FFF2-40B4-BE49-F238E27FC236}">
                <a16:creationId xmlns:a16="http://schemas.microsoft.com/office/drawing/2014/main" id="{334BEE0D-D21F-EEA7-F260-63043021B8A9}"/>
              </a:ext>
            </a:extLst>
          </p:cNvPr>
          <p:cNvSpPr>
            <a:spLocks noGrp="1"/>
          </p:cNvSpPr>
          <p:nvPr>
            <p:ph idx="1"/>
          </p:nvPr>
        </p:nvSpPr>
        <p:spPr/>
        <p:txBody>
          <a:bodyPr/>
          <a:lstStyle/>
          <a:p>
            <a:r>
              <a:rPr lang="zh-TW" altLang="en-US" dirty="0"/>
              <a:t>「出生入死」</a:t>
            </a:r>
            <a:r>
              <a:rPr lang="en-US" altLang="zh-TW" dirty="0"/>
              <a:t>《</a:t>
            </a:r>
            <a:r>
              <a:rPr lang="zh-TW" altLang="en-US" dirty="0"/>
              <a:t>道德經</a:t>
            </a:r>
            <a:r>
              <a:rPr lang="en-US" altLang="zh-TW" dirty="0"/>
              <a:t>》</a:t>
            </a:r>
            <a:r>
              <a:rPr lang="zh-TW" altLang="en-US" dirty="0"/>
              <a:t>第</a:t>
            </a:r>
            <a:r>
              <a:rPr lang="en-US" altLang="zh-TW" dirty="0"/>
              <a:t>50</a:t>
            </a:r>
            <a:r>
              <a:rPr lang="zh-TW" altLang="en-US" dirty="0"/>
              <a:t>章 </a:t>
            </a:r>
            <a:endParaRPr lang="en-US" altLang="zh-TW" dirty="0"/>
          </a:p>
          <a:p>
            <a:r>
              <a:rPr lang="zh-TW" altLang="en-US" dirty="0"/>
              <a:t>「出死入生」</a:t>
            </a:r>
            <a:r>
              <a:rPr lang="en-US" altLang="zh-TW" dirty="0"/>
              <a:t>《</a:t>
            </a:r>
            <a:r>
              <a:rPr lang="zh-TW" altLang="en-US" dirty="0"/>
              <a:t>聖經約翰一書第</a:t>
            </a:r>
            <a:r>
              <a:rPr lang="en-US" altLang="zh-TW" dirty="0"/>
              <a:t>3</a:t>
            </a:r>
            <a:r>
              <a:rPr lang="zh-TW" altLang="en-US" dirty="0"/>
              <a:t>章</a:t>
            </a:r>
            <a:r>
              <a:rPr lang="en-US" altLang="zh-TW" dirty="0"/>
              <a:t>》</a:t>
            </a:r>
            <a:endParaRPr lang="en-US" dirty="0"/>
          </a:p>
        </p:txBody>
      </p:sp>
    </p:spTree>
    <p:extLst>
      <p:ext uri="{BB962C8B-B14F-4D97-AF65-F5344CB8AC3E}">
        <p14:creationId xmlns:p14="http://schemas.microsoft.com/office/powerpoint/2010/main" val="326094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C00000"/>
            </a:gs>
            <a:gs pos="9000">
              <a:srgbClr val="00008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B922-D1FC-487A-A705-FCAC5665004E}"/>
              </a:ext>
            </a:extLst>
          </p:cNvPr>
          <p:cNvSpPr>
            <a:spLocks noGrp="1"/>
          </p:cNvSpPr>
          <p:nvPr>
            <p:ph type="title"/>
          </p:nvPr>
        </p:nvSpPr>
        <p:spPr/>
        <p:txBody>
          <a:bodyPr/>
          <a:lstStyle/>
          <a:p>
            <a:r>
              <a:rPr lang="en-US" dirty="0" err="1"/>
              <a:t>物質與生命</a:t>
            </a:r>
            <a:endParaRPr lang="en-US" dirty="0"/>
          </a:p>
        </p:txBody>
      </p:sp>
      <p:sp>
        <p:nvSpPr>
          <p:cNvPr id="3" name="Content Placeholder 2">
            <a:extLst>
              <a:ext uri="{FF2B5EF4-FFF2-40B4-BE49-F238E27FC236}">
                <a16:creationId xmlns:a16="http://schemas.microsoft.com/office/drawing/2014/main" id="{A80AF3B4-2218-7DA7-6FE9-FF5551568D47}"/>
              </a:ext>
            </a:extLst>
          </p:cNvPr>
          <p:cNvSpPr>
            <a:spLocks noGrp="1"/>
          </p:cNvSpPr>
          <p:nvPr>
            <p:ph idx="1"/>
          </p:nvPr>
        </p:nvSpPr>
        <p:spPr/>
        <p:txBody>
          <a:bodyPr>
            <a:normAutofit fontScale="85000" lnSpcReduction="20000"/>
          </a:bodyPr>
          <a:lstStyle/>
          <a:p>
            <a:r>
              <a:rPr lang="en-US" dirty="0"/>
              <a:t>Life is not just the sum of its parts: Life is composed of molecules and atoms, which have no life in themselves.  The collection is qualitatively different than the parts.  </a:t>
            </a:r>
            <a:r>
              <a:rPr lang="en-US" dirty="0">
                <a:solidFill>
                  <a:srgbClr val="FBFF29"/>
                </a:solidFill>
              </a:rPr>
              <a:t>What must be added to matter</a:t>
            </a:r>
            <a:r>
              <a:rPr lang="en-US" dirty="0"/>
              <a:t>, </a:t>
            </a:r>
            <a:r>
              <a:rPr lang="en-US" dirty="0" err="1"/>
              <a:t>e.g</a:t>
            </a:r>
            <a:r>
              <a:rPr lang="en-US" dirty="0"/>
              <a:t>, atoms, to make life?  </a:t>
            </a:r>
          </a:p>
          <a:p>
            <a:r>
              <a:rPr lang="en-US" dirty="0"/>
              <a:t>Consider a computer.  Just put all the parts together would not work, it needs a power source, and it needs a program that runs in it.  The program is non-material and is not nature product of the component.  What is life that make it so different than all the other physical things?</a:t>
            </a:r>
          </a:p>
          <a:p>
            <a:r>
              <a:rPr lang="en-US" dirty="0"/>
              <a:t>DNA and coding of life</a:t>
            </a:r>
          </a:p>
          <a:p>
            <a:endParaRPr lang="en-US" dirty="0"/>
          </a:p>
        </p:txBody>
      </p:sp>
    </p:spTree>
    <p:extLst>
      <p:ext uri="{BB962C8B-B14F-4D97-AF65-F5344CB8AC3E}">
        <p14:creationId xmlns:p14="http://schemas.microsoft.com/office/powerpoint/2010/main" val="7290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F50F-AEE0-C947-AA5F-DAC5904D010E}"/>
              </a:ext>
            </a:extLst>
          </p:cNvPr>
          <p:cNvSpPr>
            <a:spLocks noGrp="1"/>
          </p:cNvSpPr>
          <p:nvPr>
            <p:ph type="title"/>
          </p:nvPr>
        </p:nvSpPr>
        <p:spPr/>
        <p:txBody>
          <a:bodyPr/>
          <a:lstStyle/>
          <a:p>
            <a:r>
              <a:rPr lang="en-US" dirty="0" err="1"/>
              <a:t>生命現象</a:t>
            </a:r>
            <a:endParaRPr lang="en-US" dirty="0"/>
          </a:p>
        </p:txBody>
      </p:sp>
      <p:sp>
        <p:nvSpPr>
          <p:cNvPr id="3" name="Content Placeholder 2">
            <a:extLst>
              <a:ext uri="{FF2B5EF4-FFF2-40B4-BE49-F238E27FC236}">
                <a16:creationId xmlns:a16="http://schemas.microsoft.com/office/drawing/2014/main" id="{8E32BF8E-5AB4-EB9C-81BF-248CC264795D}"/>
              </a:ext>
            </a:extLst>
          </p:cNvPr>
          <p:cNvSpPr>
            <a:spLocks noGrp="1"/>
          </p:cNvSpPr>
          <p:nvPr>
            <p:ph idx="1"/>
          </p:nvPr>
        </p:nvSpPr>
        <p:spPr/>
        <p:txBody>
          <a:bodyPr>
            <a:normAutofit/>
          </a:bodyPr>
          <a:lstStyle/>
          <a:p>
            <a:r>
              <a:rPr lang="zh-TW" altLang="en-US" dirty="0">
                <a:effectLst/>
              </a:rPr>
              <a:t>繁殖、代謝、能量利用、反應、生長、遺傳、變異、適應、自我（生理）調節</a:t>
            </a:r>
            <a:r>
              <a:rPr lang="en-US" altLang="zh-TW" dirty="0">
                <a:effectLst/>
              </a:rPr>
              <a:t>…</a:t>
            </a:r>
          </a:p>
          <a:p>
            <a:r>
              <a:rPr lang="zh-TW" altLang="en-US" dirty="0">
                <a:effectLst/>
              </a:rPr>
              <a:t>能繁殖（但騾子不能生育；</a:t>
            </a:r>
            <a:r>
              <a:rPr lang="en-US" altLang="zh-TW" dirty="0">
                <a:effectLst/>
              </a:rPr>
              <a:t>terminator seeds</a:t>
            </a:r>
            <a:r>
              <a:rPr lang="zh-TW" altLang="en-US" dirty="0">
                <a:effectLst/>
              </a:rPr>
              <a:t>）</a:t>
            </a:r>
            <a:endParaRPr lang="en-US" altLang="zh-TW" dirty="0">
              <a:effectLst/>
            </a:endParaRPr>
          </a:p>
          <a:p>
            <a:r>
              <a:rPr lang="zh-TW" altLang="en-US" dirty="0">
                <a:effectLst/>
              </a:rPr>
              <a:t>會新陳代謝（病毒）</a:t>
            </a:r>
            <a:endParaRPr lang="en-US" altLang="zh-TW" dirty="0">
              <a:effectLst/>
            </a:endParaRPr>
          </a:p>
          <a:p>
            <a:r>
              <a:rPr lang="zh-TW" altLang="en-US" dirty="0">
                <a:effectLst/>
              </a:rPr>
              <a:t>看起來是活的卻沒有生命（自駕車，機器人</a:t>
            </a:r>
            <a:r>
              <a:rPr lang="en-US" altLang="zh-TW" dirty="0">
                <a:effectLst/>
              </a:rPr>
              <a:t>…)</a:t>
            </a:r>
          </a:p>
          <a:p>
            <a:r>
              <a:rPr lang="zh-TW" altLang="en-US" dirty="0">
                <a:effectLst/>
              </a:rPr>
              <a:t>找不到生命的充分必要條件</a:t>
            </a:r>
            <a:endParaRPr lang="en-US" altLang="zh-TW" dirty="0">
              <a:effectLst/>
            </a:endParaRPr>
          </a:p>
          <a:p>
            <a:endParaRPr lang="en-US" altLang="zh-TW" dirty="0">
              <a:effectLst/>
            </a:endParaRPr>
          </a:p>
          <a:p>
            <a:endParaRPr lang="en-US" dirty="0"/>
          </a:p>
        </p:txBody>
      </p:sp>
    </p:spTree>
    <p:extLst>
      <p:ext uri="{BB962C8B-B14F-4D97-AF65-F5344CB8AC3E}">
        <p14:creationId xmlns:p14="http://schemas.microsoft.com/office/powerpoint/2010/main" val="386198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9340-7EBA-E566-8957-9CDF1E412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0E915-5667-2CC8-21C2-3357A9F5913E}"/>
              </a:ext>
            </a:extLst>
          </p:cNvPr>
          <p:cNvSpPr>
            <a:spLocks noGrp="1"/>
          </p:cNvSpPr>
          <p:nvPr>
            <p:ph type="title"/>
          </p:nvPr>
        </p:nvSpPr>
        <p:spPr/>
        <p:txBody>
          <a:bodyPr/>
          <a:lstStyle/>
          <a:p>
            <a:r>
              <a:rPr lang="en-US" dirty="0" err="1"/>
              <a:t>科學定義生命</a:t>
            </a:r>
            <a:endParaRPr lang="en-US" dirty="0"/>
          </a:p>
        </p:txBody>
      </p:sp>
      <p:sp>
        <p:nvSpPr>
          <p:cNvPr id="3" name="Content Placeholder 2">
            <a:extLst>
              <a:ext uri="{FF2B5EF4-FFF2-40B4-BE49-F238E27FC236}">
                <a16:creationId xmlns:a16="http://schemas.microsoft.com/office/drawing/2014/main" id="{CA751479-A36F-B28A-6089-96DEE2617BA4}"/>
              </a:ext>
            </a:extLst>
          </p:cNvPr>
          <p:cNvSpPr>
            <a:spLocks noGrp="1"/>
          </p:cNvSpPr>
          <p:nvPr>
            <p:ph idx="1"/>
          </p:nvPr>
        </p:nvSpPr>
        <p:spPr/>
        <p:txBody>
          <a:bodyPr>
            <a:normAutofit/>
          </a:bodyPr>
          <a:lstStyle/>
          <a:p>
            <a:r>
              <a:rPr lang="zh-TW" altLang="en-US" dirty="0">
                <a:effectLst/>
              </a:rPr>
              <a:t>生命是一種能夠進行達爾文式演化的自我維持化學系統</a:t>
            </a:r>
            <a:r>
              <a:rPr lang="en-US" altLang="zh-TW" dirty="0">
                <a:effectLst/>
              </a:rPr>
              <a:t>–</a:t>
            </a:r>
            <a:r>
              <a:rPr lang="zh-TW" altLang="en-US" dirty="0">
                <a:solidFill>
                  <a:srgbClr val="FBFF29"/>
                </a:solidFill>
                <a:effectLst/>
              </a:rPr>
              <a:t>美國太空署定義生命</a:t>
            </a:r>
          </a:p>
          <a:p>
            <a:r>
              <a:rPr lang="en-US" sz="3800" dirty="0"/>
              <a:t>Life is a self-sustaining chemical system capable of Darwinian evolution–</a:t>
            </a:r>
            <a:r>
              <a:rPr lang="en-US" sz="3800" dirty="0">
                <a:solidFill>
                  <a:srgbClr val="FBFF29"/>
                </a:solidFill>
              </a:rPr>
              <a:t>NASA Exobiology Panel </a:t>
            </a:r>
            <a:endParaRPr lang="en-US" sz="3800" dirty="0"/>
          </a:p>
          <a:p>
            <a:endParaRPr lang="en-US" dirty="0"/>
          </a:p>
        </p:txBody>
      </p:sp>
    </p:spTree>
    <p:extLst>
      <p:ext uri="{BB962C8B-B14F-4D97-AF65-F5344CB8AC3E}">
        <p14:creationId xmlns:p14="http://schemas.microsoft.com/office/powerpoint/2010/main" val="415922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7B1E-04DB-659B-A542-A2273F59D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FCCAA-4724-01E9-92B1-426E1311DC3D}"/>
              </a:ext>
            </a:extLst>
          </p:cNvPr>
          <p:cNvSpPr>
            <a:spLocks noGrp="1"/>
          </p:cNvSpPr>
          <p:nvPr>
            <p:ph type="title"/>
          </p:nvPr>
        </p:nvSpPr>
        <p:spPr/>
        <p:txBody>
          <a:bodyPr/>
          <a:lstStyle/>
          <a:p>
            <a:r>
              <a:rPr lang="en-US" dirty="0" err="1"/>
              <a:t>科學定義生命</a:t>
            </a:r>
            <a:endParaRPr lang="en-US" dirty="0"/>
          </a:p>
        </p:txBody>
      </p:sp>
      <p:sp>
        <p:nvSpPr>
          <p:cNvPr id="3" name="Content Placeholder 2">
            <a:extLst>
              <a:ext uri="{FF2B5EF4-FFF2-40B4-BE49-F238E27FC236}">
                <a16:creationId xmlns:a16="http://schemas.microsoft.com/office/drawing/2014/main" id="{FE912B50-7526-DCEC-ABA1-FD4BAE91BED5}"/>
              </a:ext>
            </a:extLst>
          </p:cNvPr>
          <p:cNvSpPr>
            <a:spLocks noGrp="1"/>
          </p:cNvSpPr>
          <p:nvPr>
            <p:ph idx="1"/>
          </p:nvPr>
        </p:nvSpPr>
        <p:spPr/>
        <p:txBody>
          <a:bodyPr>
            <a:noAutofit/>
          </a:bodyPr>
          <a:lstStyle/>
          <a:p>
            <a:r>
              <a:rPr lang="zh-TW" altLang="en-US" sz="3600" dirty="0">
                <a:effectLst/>
              </a:rPr>
              <a:t>生命是一種複雜且有組織的系統，能夠從環境中獲取能量與物質，以維持其內部低熵狀態，對外界刺激做出反應、成長、繁殖，並透過演化產生適應性變化。</a:t>
            </a:r>
            <a:endParaRPr lang="en-US" altLang="zh-TW" sz="3600" dirty="0">
              <a:effectLst/>
            </a:endParaRPr>
          </a:p>
          <a:p>
            <a:r>
              <a:rPr lang="en-US" sz="3400" dirty="0"/>
              <a:t>Life is a complex, organized system that uses energy and matter from its environment to maintain internal order (low entropy), respond to stimuli, grow, reproduce, and adapt over generations through evolution.</a:t>
            </a:r>
          </a:p>
        </p:txBody>
      </p:sp>
    </p:spTree>
    <p:extLst>
      <p:ext uri="{BB962C8B-B14F-4D97-AF65-F5344CB8AC3E}">
        <p14:creationId xmlns:p14="http://schemas.microsoft.com/office/powerpoint/2010/main" val="7908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E2E2-6280-7E69-DA75-F363C59D6CB1}"/>
              </a:ext>
            </a:extLst>
          </p:cNvPr>
          <p:cNvSpPr>
            <a:spLocks noGrp="1"/>
          </p:cNvSpPr>
          <p:nvPr>
            <p:ph type="title"/>
          </p:nvPr>
        </p:nvSpPr>
        <p:spPr/>
        <p:txBody>
          <a:bodyPr/>
          <a:lstStyle/>
          <a:p>
            <a:r>
              <a:rPr lang="en-US" dirty="0" err="1"/>
              <a:t>為什麼會死</a:t>
            </a:r>
            <a:endParaRPr lang="en-US" dirty="0"/>
          </a:p>
        </p:txBody>
      </p:sp>
      <p:sp>
        <p:nvSpPr>
          <p:cNvPr id="3" name="Content Placeholder 2">
            <a:extLst>
              <a:ext uri="{FF2B5EF4-FFF2-40B4-BE49-F238E27FC236}">
                <a16:creationId xmlns:a16="http://schemas.microsoft.com/office/drawing/2014/main" id="{2DC5F5E7-3089-2BB4-71E4-C2A80AAE1352}"/>
              </a:ext>
            </a:extLst>
          </p:cNvPr>
          <p:cNvSpPr>
            <a:spLocks noGrp="1"/>
          </p:cNvSpPr>
          <p:nvPr>
            <p:ph idx="1"/>
          </p:nvPr>
        </p:nvSpPr>
        <p:spPr/>
        <p:txBody>
          <a:bodyPr/>
          <a:lstStyle/>
          <a:p>
            <a:pPr marL="0" indent="0" algn="ctr">
              <a:buNone/>
            </a:pPr>
            <a:r>
              <a:rPr lang="zh-TW" altLang="en-US" dirty="0">
                <a:solidFill>
                  <a:srgbClr val="FBFF29"/>
                </a:solidFill>
              </a:rPr>
              <a:t>正常細胞有自我毀滅的機制</a:t>
            </a:r>
            <a:r>
              <a:rPr lang="zh-TW" altLang="en-US" dirty="0"/>
              <a:t>：</a:t>
            </a:r>
          </a:p>
          <a:p>
            <a:r>
              <a:rPr lang="en-US" dirty="0"/>
              <a:t>Apoptosis</a:t>
            </a:r>
            <a:r>
              <a:rPr lang="zh-TW" altLang="en-US" dirty="0"/>
              <a:t>（細胞凋亡</a:t>
            </a:r>
            <a:r>
              <a:rPr lang="en-US" dirty="0"/>
              <a:t>）：</a:t>
            </a:r>
            <a:r>
              <a:rPr lang="zh-TW" altLang="en-US" dirty="0"/>
              <a:t>當細胞受損或老化時，會自動啟動程序性死亡，避免變異或癌化。</a:t>
            </a:r>
          </a:p>
          <a:p>
            <a:r>
              <a:rPr lang="zh-TW" altLang="en-US" dirty="0"/>
              <a:t>正常細胞分裂次數有限（例如人類細胞約分裂 </a:t>
            </a:r>
            <a:r>
              <a:rPr lang="en-US" altLang="zh-TW" dirty="0"/>
              <a:t>50 </a:t>
            </a:r>
            <a:r>
              <a:rPr lang="zh-TW" altLang="en-US" dirty="0"/>
              <a:t>次，稱為「海佛立克極限」</a:t>
            </a:r>
            <a:r>
              <a:rPr lang="en-US" dirty="0">
                <a:effectLst/>
              </a:rPr>
              <a:t> Hayflick limit </a:t>
            </a:r>
            <a:r>
              <a:rPr lang="zh-TW" altLang="en-US" dirty="0"/>
              <a:t>）</a:t>
            </a:r>
            <a:endParaRPr lang="en-US" altLang="zh-TW" dirty="0"/>
          </a:p>
          <a:p>
            <a:r>
              <a:rPr lang="en-US" altLang="zh-TW" dirty="0"/>
              <a:t>Telomere</a:t>
            </a:r>
            <a:r>
              <a:rPr lang="zh-TW" altLang="en-US" dirty="0"/>
              <a:t>：</a:t>
            </a:r>
            <a:r>
              <a:rPr lang="en-US" altLang="zh-TW" dirty="0"/>
              <a:t>TTAGGG</a:t>
            </a:r>
            <a:endParaRPr lang="en-US" dirty="0"/>
          </a:p>
        </p:txBody>
      </p:sp>
    </p:spTree>
    <p:extLst>
      <p:ext uri="{BB962C8B-B14F-4D97-AF65-F5344CB8AC3E}">
        <p14:creationId xmlns:p14="http://schemas.microsoft.com/office/powerpoint/2010/main" val="248098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C00000"/>
            </a:gs>
            <a:gs pos="9000">
              <a:srgbClr val="00008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47D0-0B64-4DFA-DD65-EE6348DDF6D9}"/>
              </a:ext>
            </a:extLst>
          </p:cNvPr>
          <p:cNvSpPr>
            <a:spLocks noGrp="1"/>
          </p:cNvSpPr>
          <p:nvPr>
            <p:ph type="title"/>
          </p:nvPr>
        </p:nvSpPr>
        <p:spPr>
          <a:xfrm>
            <a:off x="609600" y="274638"/>
            <a:ext cx="10972800" cy="338613"/>
          </a:xfrm>
        </p:spPr>
        <p:txBody>
          <a:bodyPr/>
          <a:lstStyle/>
          <a:p>
            <a:endParaRPr lang="en-US" sz="1600" dirty="0"/>
          </a:p>
        </p:txBody>
      </p:sp>
      <p:sp>
        <p:nvSpPr>
          <p:cNvPr id="3" name="Content Placeholder 2">
            <a:extLst>
              <a:ext uri="{FF2B5EF4-FFF2-40B4-BE49-F238E27FC236}">
                <a16:creationId xmlns:a16="http://schemas.microsoft.com/office/drawing/2014/main" id="{BACDBA6C-78FA-6174-F51E-11E6E45F5EF4}"/>
              </a:ext>
            </a:extLst>
          </p:cNvPr>
          <p:cNvSpPr>
            <a:spLocks noGrp="1"/>
          </p:cNvSpPr>
          <p:nvPr>
            <p:ph idx="1"/>
          </p:nvPr>
        </p:nvSpPr>
        <p:spPr>
          <a:xfrm>
            <a:off x="609600" y="613251"/>
            <a:ext cx="10972800" cy="5512914"/>
          </a:xfrm>
        </p:spPr>
        <p:txBody>
          <a:bodyPr>
            <a:normAutofit/>
          </a:bodyPr>
          <a:lstStyle/>
          <a:p>
            <a:r>
              <a:rPr lang="en-US" dirty="0"/>
              <a:t>Austad</a:t>
            </a:r>
            <a:r>
              <a:rPr lang="zh-TW" altLang="en-US" dirty="0"/>
              <a:t> </a:t>
            </a:r>
            <a:r>
              <a:rPr lang="en-US" altLang="zh-TW" dirty="0"/>
              <a:t>et al found</a:t>
            </a:r>
            <a:r>
              <a:rPr lang="en-US" dirty="0"/>
              <a:t> the world's oldest animal, a 507-year-old ocean quahog (Arctica </a:t>
            </a:r>
            <a:r>
              <a:rPr lang="en-US" dirty="0" err="1"/>
              <a:t>islandica</a:t>
            </a:r>
            <a:r>
              <a:rPr lang="en-US" dirty="0"/>
              <a:t>) </a:t>
            </a:r>
          </a:p>
          <a:p>
            <a:r>
              <a:rPr lang="en-US" dirty="0"/>
              <a:t>According to Australia’s CSIRO bowhead whale</a:t>
            </a:r>
            <a:r>
              <a:rPr lang="zh-TW" altLang="en-US" dirty="0"/>
              <a:t>（</a:t>
            </a:r>
            <a:r>
              <a:rPr lang="en-US" dirty="0" err="1"/>
              <a:t>弓頭鯨</a:t>
            </a:r>
            <a:r>
              <a:rPr lang="zh-TW" altLang="en-US" dirty="0"/>
              <a:t>）</a:t>
            </a:r>
            <a:r>
              <a:rPr lang="en-US" dirty="0"/>
              <a:t> may live up to 268 years</a:t>
            </a:r>
          </a:p>
          <a:p>
            <a:r>
              <a:rPr lang="en-US" dirty="0"/>
              <a:t>Jonathan (Giant Turtle ), hatched c. 1832, is still living (193 yrs old)</a:t>
            </a:r>
          </a:p>
          <a:p>
            <a:r>
              <a:rPr lang="en-US" dirty="0" err="1"/>
              <a:t>龍蝦</a:t>
            </a:r>
            <a:r>
              <a:rPr lang="zh-TW" altLang="en-US" dirty="0"/>
              <a:t>～</a:t>
            </a:r>
            <a:r>
              <a:rPr lang="en-US" altLang="zh-TW" dirty="0"/>
              <a:t>140</a:t>
            </a:r>
            <a:r>
              <a:rPr lang="zh-TW" altLang="en-US" dirty="0"/>
              <a:t> （</a:t>
            </a:r>
            <a:r>
              <a:rPr lang="en-US" altLang="zh-TW" dirty="0"/>
              <a:t>45lb</a:t>
            </a:r>
            <a:r>
              <a:rPr lang="zh-TW" altLang="en-US" dirty="0"/>
              <a:t>）</a:t>
            </a:r>
            <a:r>
              <a:rPr lang="en-US" altLang="zh-TW" dirty="0"/>
              <a:t>enzyme telomerase</a:t>
            </a:r>
          </a:p>
          <a:p>
            <a:r>
              <a:rPr lang="en-US" dirty="0" err="1"/>
              <a:t>Turritopsis</a:t>
            </a:r>
            <a:r>
              <a:rPr lang="en-US" dirty="0"/>
              <a:t> </a:t>
            </a:r>
            <a:r>
              <a:rPr lang="en-US" dirty="0" err="1"/>
              <a:t>dohrnii</a:t>
            </a:r>
            <a:r>
              <a:rPr lang="en-US" dirty="0"/>
              <a:t> </a:t>
            </a:r>
            <a:r>
              <a:rPr lang="en-US" dirty="0" err="1"/>
              <a:t>燈塔水母</a:t>
            </a:r>
            <a:endParaRPr lang="en-US" dirty="0"/>
          </a:p>
        </p:txBody>
      </p:sp>
    </p:spTree>
    <p:extLst>
      <p:ext uri="{BB962C8B-B14F-4D97-AF65-F5344CB8AC3E}">
        <p14:creationId xmlns:p14="http://schemas.microsoft.com/office/powerpoint/2010/main" val="7406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FB20-E7EC-4034-B052-357737043D7A}"/>
              </a:ext>
            </a:extLst>
          </p:cNvPr>
          <p:cNvSpPr>
            <a:spLocks noGrp="1"/>
          </p:cNvSpPr>
          <p:nvPr>
            <p:ph type="title"/>
          </p:nvPr>
        </p:nvSpPr>
        <p:spPr/>
        <p:txBody>
          <a:bodyPr/>
          <a:lstStyle/>
          <a:p>
            <a:r>
              <a:rPr lang="en-US" dirty="0"/>
              <a:t>Arctica </a:t>
            </a:r>
            <a:r>
              <a:rPr lang="en-US" dirty="0" err="1"/>
              <a:t>islandica</a:t>
            </a:r>
            <a:r>
              <a:rPr lang="en-US" dirty="0"/>
              <a:t> Ming (1498–2006)</a:t>
            </a:r>
          </a:p>
        </p:txBody>
      </p:sp>
      <p:pic>
        <p:nvPicPr>
          <p:cNvPr id="5" name="Picture 4">
            <a:extLst>
              <a:ext uri="{FF2B5EF4-FFF2-40B4-BE49-F238E27FC236}">
                <a16:creationId xmlns:a16="http://schemas.microsoft.com/office/drawing/2014/main" id="{87C8C165-2182-9472-D2E9-D09A199EC1E4}"/>
              </a:ext>
            </a:extLst>
          </p:cNvPr>
          <p:cNvPicPr>
            <a:picLocks noChangeAspect="1"/>
          </p:cNvPicPr>
          <p:nvPr/>
        </p:nvPicPr>
        <p:blipFill>
          <a:blip r:embed="rId3"/>
          <a:stretch>
            <a:fillRect/>
          </a:stretch>
        </p:blipFill>
        <p:spPr>
          <a:xfrm>
            <a:off x="4933950" y="2425700"/>
            <a:ext cx="2324100" cy="2006600"/>
          </a:xfrm>
          <a:prstGeom prst="rect">
            <a:avLst/>
          </a:prstGeom>
        </p:spPr>
      </p:pic>
    </p:spTree>
    <p:extLst>
      <p:ext uri="{BB962C8B-B14F-4D97-AF65-F5344CB8AC3E}">
        <p14:creationId xmlns:p14="http://schemas.microsoft.com/office/powerpoint/2010/main" val="259517473"/>
      </p:ext>
    </p:extLst>
  </p:cSld>
  <p:clrMapOvr>
    <a:masterClrMapping/>
  </p:clrMapOvr>
</p:sld>
</file>

<file path=ppt/theme/theme1.xml><?xml version="1.0" encoding="utf-8"?>
<a:theme xmlns:a="http://schemas.openxmlformats.org/drawingml/2006/main" name="實存的真象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實存的真象15.potx</Template>
  <TotalTime>35023</TotalTime>
  <Words>1532</Words>
  <Application>Microsoft Macintosh PowerPoint</Application>
  <PresentationFormat>Widescreen</PresentationFormat>
  <Paragraphs>129</Paragraphs>
  <Slides>27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BiauKai</vt:lpstr>
      <vt:lpstr>华文楷体</vt:lpstr>
      <vt:lpstr>Arial</vt:lpstr>
      <vt:lpstr>Calibri</vt:lpstr>
      <vt:lpstr>實存的真象15</vt:lpstr>
      <vt:lpstr> 人為什麼會死？</vt:lpstr>
      <vt:lpstr> 生命是什麼？ What is life?</vt:lpstr>
      <vt:lpstr>物質與生命</vt:lpstr>
      <vt:lpstr>生命現象</vt:lpstr>
      <vt:lpstr>科學定義生命</vt:lpstr>
      <vt:lpstr>科學定義生命</vt:lpstr>
      <vt:lpstr>為什麼會死</vt:lpstr>
      <vt:lpstr>PowerPoint Presentation</vt:lpstr>
      <vt:lpstr>Arctica islandica Ming (1498–2006)</vt:lpstr>
      <vt:lpstr>Olivastro di Luras ～4000 yrs old </vt:lpstr>
      <vt:lpstr>PowerPoint Presentation</vt:lpstr>
      <vt:lpstr>大盆地狐尾松「瑪土撒拉」</vt:lpstr>
      <vt:lpstr>不會死的燈塔水母（Turritopsis dohrnii）</vt:lpstr>
      <vt:lpstr>PowerPoint Presentation</vt:lpstr>
      <vt:lpstr>不死的癌細胞（HeLa Cell）</vt:lpstr>
      <vt:lpstr>人是什麼？</vt:lpstr>
      <vt:lpstr>我思故我在</vt:lpstr>
      <vt:lpstr>減字木蘭花 (李清照)</vt:lpstr>
      <vt:lpstr>剪下來的花還是不是活花？</vt:lpstr>
      <vt:lpstr>活人的定義</vt:lpstr>
      <vt:lpstr>亞當是不是「智人」？</vt:lpstr>
      <vt:lpstr>神造人的目的–彰顯祂的榮耀</vt:lpstr>
      <vt:lpstr>人人都有一死</vt:lpstr>
      <vt:lpstr>人為什麼會死？</vt:lpstr>
      <vt:lpstr>PowerPoint Presentation</vt:lpstr>
      <vt:lpstr>生命的充分必要條件</vt:lpstr>
      <vt:lpstr>福音：出死入生</vt:lpstr>
    </vt:vector>
  </TitlesOfParts>
  <Company>RCCC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生命的追尋</dc:title>
  <dc:creator>John Huang</dc:creator>
  <cp:lastModifiedBy>John Huang</cp:lastModifiedBy>
  <cp:revision>1853</cp:revision>
  <cp:lastPrinted>2011-11-11T00:14:39Z</cp:lastPrinted>
  <dcterms:created xsi:type="dcterms:W3CDTF">2013-06-28T00:56:01Z</dcterms:created>
  <dcterms:modified xsi:type="dcterms:W3CDTF">2025-06-09T12:30:22Z</dcterms:modified>
</cp:coreProperties>
</file>